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698" r:id="rId2"/>
    <p:sldId id="699" r:id="rId3"/>
    <p:sldId id="700" r:id="rId4"/>
    <p:sldId id="753" r:id="rId5"/>
    <p:sldId id="728" r:id="rId6"/>
    <p:sldId id="748" r:id="rId7"/>
    <p:sldId id="729" r:id="rId8"/>
    <p:sldId id="730" r:id="rId9"/>
    <p:sldId id="731" r:id="rId10"/>
    <p:sldId id="732" r:id="rId11"/>
    <p:sldId id="733" r:id="rId12"/>
    <p:sldId id="758" r:id="rId13"/>
    <p:sldId id="734" r:id="rId14"/>
    <p:sldId id="735" r:id="rId15"/>
    <p:sldId id="760" r:id="rId16"/>
    <p:sldId id="736" r:id="rId17"/>
    <p:sldId id="737" r:id="rId18"/>
    <p:sldId id="739" r:id="rId19"/>
    <p:sldId id="740" r:id="rId20"/>
    <p:sldId id="741" r:id="rId21"/>
    <p:sldId id="742" r:id="rId22"/>
    <p:sldId id="743" r:id="rId23"/>
    <p:sldId id="746" r:id="rId24"/>
    <p:sldId id="744" r:id="rId25"/>
    <p:sldId id="749" r:id="rId26"/>
    <p:sldId id="750" r:id="rId27"/>
    <p:sldId id="751" r:id="rId28"/>
    <p:sldId id="752" r:id="rId29"/>
    <p:sldId id="754" r:id="rId30"/>
    <p:sldId id="755" r:id="rId31"/>
    <p:sldId id="762" r:id="rId32"/>
    <p:sldId id="756" r:id="rId33"/>
    <p:sldId id="757" r:id="rId34"/>
    <p:sldId id="276" r:id="rId35"/>
  </p:sldIdLst>
  <p:sldSz cx="9144000" cy="6858000" type="screen4x3"/>
  <p:notesSz cx="6807200" cy="9939338"/>
  <p:defaultTextStyle>
    <a:defPPr>
      <a:defRPr lang="en-US"/>
    </a:defPPr>
    <a:lvl1pPr algn="r" rtl="0" fontAlgn="base">
      <a:spcBef>
        <a:spcPct val="0"/>
      </a:spcBef>
      <a:spcAft>
        <a:spcPct val="0"/>
      </a:spcAft>
      <a:defRPr b="1" kern="1200">
        <a:solidFill>
          <a:schemeClr val="tx1"/>
        </a:solidFill>
        <a:latin typeface="Arial" charset="0"/>
        <a:ea typeface="+mn-ea"/>
        <a:cs typeface="+mn-cs"/>
      </a:defRPr>
    </a:lvl1pPr>
    <a:lvl2pPr marL="457200" algn="r" rtl="0" fontAlgn="base">
      <a:spcBef>
        <a:spcPct val="0"/>
      </a:spcBef>
      <a:spcAft>
        <a:spcPct val="0"/>
      </a:spcAft>
      <a:defRPr b="1" kern="1200">
        <a:solidFill>
          <a:schemeClr val="tx1"/>
        </a:solidFill>
        <a:latin typeface="Arial" charset="0"/>
        <a:ea typeface="+mn-ea"/>
        <a:cs typeface="+mn-cs"/>
      </a:defRPr>
    </a:lvl2pPr>
    <a:lvl3pPr marL="914400" algn="r" rtl="0" fontAlgn="base">
      <a:spcBef>
        <a:spcPct val="0"/>
      </a:spcBef>
      <a:spcAft>
        <a:spcPct val="0"/>
      </a:spcAft>
      <a:defRPr b="1" kern="1200">
        <a:solidFill>
          <a:schemeClr val="tx1"/>
        </a:solidFill>
        <a:latin typeface="Arial" charset="0"/>
        <a:ea typeface="+mn-ea"/>
        <a:cs typeface="+mn-cs"/>
      </a:defRPr>
    </a:lvl3pPr>
    <a:lvl4pPr marL="1371600" algn="r" rtl="0" fontAlgn="base">
      <a:spcBef>
        <a:spcPct val="0"/>
      </a:spcBef>
      <a:spcAft>
        <a:spcPct val="0"/>
      </a:spcAft>
      <a:defRPr b="1" kern="1200">
        <a:solidFill>
          <a:schemeClr val="tx1"/>
        </a:solidFill>
        <a:latin typeface="Arial" charset="0"/>
        <a:ea typeface="+mn-ea"/>
        <a:cs typeface="+mn-cs"/>
      </a:defRPr>
    </a:lvl4pPr>
    <a:lvl5pPr marL="1828800" algn="r"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3399"/>
    <a:srgbClr val="FFFF99"/>
    <a:srgbClr val="CCECFF"/>
    <a:srgbClr val="FFCCFF"/>
    <a:srgbClr val="006600"/>
    <a:srgbClr val="333399"/>
    <a:srgbClr val="FFFF66"/>
    <a:srgbClr val="5F5F5F"/>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6527" autoAdjust="0"/>
  </p:normalViewPr>
  <p:slideViewPr>
    <p:cSldViewPr>
      <p:cViewPr>
        <p:scale>
          <a:sx n="90" d="100"/>
          <a:sy n="90" d="100"/>
        </p:scale>
        <p:origin x="-1450" y="144"/>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vl1pPr>
          </a:lstStyle>
          <a:p>
            <a:endParaRPr lang="en-US" altLang="zh-TW"/>
          </a:p>
        </p:txBody>
      </p:sp>
      <p:sp>
        <p:nvSpPr>
          <p:cNvPr id="116739" name="Rectangle 3"/>
          <p:cNvSpPr>
            <a:spLocks noGrp="1" noChangeArrowheads="1"/>
          </p:cNvSpPr>
          <p:nvPr>
            <p:ph type="dt" sz="quarter" idx="1"/>
          </p:nvPr>
        </p:nvSpPr>
        <p:spPr bwMode="auto">
          <a:xfrm>
            <a:off x="3855839" y="0"/>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n-US" altLang="zh-TW"/>
          </a:p>
        </p:txBody>
      </p:sp>
      <p:sp>
        <p:nvSpPr>
          <p:cNvPr id="116740" name="Rectangle 4"/>
          <p:cNvSpPr>
            <a:spLocks noGrp="1" noChangeArrowheads="1"/>
          </p:cNvSpPr>
          <p:nvPr>
            <p:ph type="ftr" sz="quarter" idx="2"/>
          </p:nvPr>
        </p:nvSpPr>
        <p:spPr bwMode="auto">
          <a:xfrm>
            <a:off x="0" y="9440647"/>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lvl1pPr>
          </a:lstStyle>
          <a:p>
            <a:endParaRPr lang="en-US" altLang="zh-TW"/>
          </a:p>
        </p:txBody>
      </p:sp>
      <p:sp>
        <p:nvSpPr>
          <p:cNvPr id="116741" name="Rectangle 5"/>
          <p:cNvSpPr>
            <a:spLocks noGrp="1" noChangeArrowheads="1"/>
          </p:cNvSpPr>
          <p:nvPr>
            <p:ph type="sldNum" sz="quarter" idx="3"/>
          </p:nvPr>
        </p:nvSpPr>
        <p:spPr bwMode="auto">
          <a:xfrm>
            <a:off x="3855839" y="9440647"/>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fld id="{ED144FD6-B778-45E9-ADB4-DD2AB78075B5}" type="slidenum">
              <a:rPr lang="en-US" altLang="zh-TW"/>
              <a:pPr/>
              <a:t>‹#›</a:t>
            </a:fld>
            <a:endParaRPr lang="en-US" altLang="zh-TW"/>
          </a:p>
        </p:txBody>
      </p:sp>
    </p:spTree>
    <p:extLst>
      <p:ext uri="{BB962C8B-B14F-4D97-AF65-F5344CB8AC3E}">
        <p14:creationId xmlns:p14="http://schemas.microsoft.com/office/powerpoint/2010/main" val="1034329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vl1pPr>
          </a:lstStyle>
          <a:p>
            <a:endParaRPr lang="en-US" altLang="zh-TW"/>
          </a:p>
        </p:txBody>
      </p:sp>
      <p:sp>
        <p:nvSpPr>
          <p:cNvPr id="104451" name="Rectangle 3"/>
          <p:cNvSpPr>
            <a:spLocks noGrp="1" noChangeArrowheads="1"/>
          </p:cNvSpPr>
          <p:nvPr>
            <p:ph type="dt" idx="1"/>
          </p:nvPr>
        </p:nvSpPr>
        <p:spPr bwMode="auto">
          <a:xfrm>
            <a:off x="3855839" y="0"/>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en-US" altLang="zh-TW"/>
          </a:p>
        </p:txBody>
      </p:sp>
      <p:sp>
        <p:nvSpPr>
          <p:cNvPr id="104452" name="Rectangle 4"/>
          <p:cNvSpPr>
            <a:spLocks noGrp="1" noRot="1" noChangeAspect="1" noChangeArrowheads="1" noTextEdit="1"/>
          </p:cNvSpPr>
          <p:nvPr>
            <p:ph type="sldImg" idx="2"/>
          </p:nvPr>
        </p:nvSpPr>
        <p:spPr bwMode="auto">
          <a:xfrm>
            <a:off x="919163" y="746125"/>
            <a:ext cx="4968875" cy="3727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4453" name="Rectangle 5"/>
          <p:cNvSpPr>
            <a:spLocks noGrp="1" noChangeArrowheads="1"/>
          </p:cNvSpPr>
          <p:nvPr>
            <p:ph type="body" sz="quarter" idx="3"/>
          </p:nvPr>
        </p:nvSpPr>
        <p:spPr bwMode="auto">
          <a:xfrm>
            <a:off x="680720" y="4721186"/>
            <a:ext cx="5445760" cy="4472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4454" name="Rectangle 6"/>
          <p:cNvSpPr>
            <a:spLocks noGrp="1" noChangeArrowheads="1"/>
          </p:cNvSpPr>
          <p:nvPr>
            <p:ph type="ftr" sz="quarter" idx="4"/>
          </p:nvPr>
        </p:nvSpPr>
        <p:spPr bwMode="auto">
          <a:xfrm>
            <a:off x="0" y="9440647"/>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lvl1pPr>
          </a:lstStyle>
          <a:p>
            <a:endParaRPr lang="en-US" altLang="zh-TW"/>
          </a:p>
        </p:txBody>
      </p:sp>
      <p:sp>
        <p:nvSpPr>
          <p:cNvPr id="104455" name="Rectangle 7"/>
          <p:cNvSpPr>
            <a:spLocks noGrp="1" noChangeArrowheads="1"/>
          </p:cNvSpPr>
          <p:nvPr>
            <p:ph type="sldNum" sz="quarter" idx="5"/>
          </p:nvPr>
        </p:nvSpPr>
        <p:spPr bwMode="auto">
          <a:xfrm>
            <a:off x="3855839" y="9440647"/>
            <a:ext cx="2949786" cy="496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fld id="{17529AB5-D145-431D-BCD1-5ADC47968A6D}" type="slidenum">
              <a:rPr lang="en-US" altLang="zh-TW"/>
              <a:pPr/>
              <a:t>‹#›</a:t>
            </a:fld>
            <a:endParaRPr lang="en-US" altLang="zh-TW"/>
          </a:p>
        </p:txBody>
      </p:sp>
    </p:spTree>
    <p:extLst>
      <p:ext uri="{BB962C8B-B14F-4D97-AF65-F5344CB8AC3E}">
        <p14:creationId xmlns:p14="http://schemas.microsoft.com/office/powerpoint/2010/main" val="25696561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3118" name="Picture 46" descr="238"/>
          <p:cNvPicPr>
            <a:picLocks noChangeAspect="1" noChangeArrowheads="1"/>
          </p:cNvPicPr>
          <p:nvPr/>
        </p:nvPicPr>
        <p:blipFill>
          <a:blip r:embed="rId2" cstate="print">
            <a:extLst>
              <a:ext uri="{28A0092B-C50C-407E-A947-70E740481C1C}">
                <a14:useLocalDpi xmlns:a14="http://schemas.microsoft.com/office/drawing/2010/main" val="0"/>
              </a:ext>
            </a:extLst>
          </a:blip>
          <a:srcRect t="1578"/>
          <a:stretch>
            <a:fillRect/>
          </a:stretch>
        </p:blipFill>
        <p:spPr bwMode="ltGray">
          <a:xfrm>
            <a:off x="-9525" y="0"/>
            <a:ext cx="4270375" cy="6858000"/>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07763" dir="2700000" algn="ctr" rotWithShape="0">
                    <a:schemeClr val="bg2">
                      <a:alpha val="50000"/>
                    </a:schemeClr>
                  </a:outerShdw>
                </a:effectLst>
              </a14:hiddenEffects>
            </a:ext>
          </a:extLst>
        </p:spPr>
      </p:pic>
      <p:sp>
        <p:nvSpPr>
          <p:cNvPr id="3076" name="Rectangle 4"/>
          <p:cNvSpPr>
            <a:spLocks noGrp="1" noChangeArrowheads="1"/>
          </p:cNvSpPr>
          <p:nvPr>
            <p:ph type="dt" sz="half" idx="2"/>
          </p:nvPr>
        </p:nvSpPr>
        <p:spPr>
          <a:xfrm>
            <a:off x="228600" y="6553200"/>
            <a:ext cx="2133600" cy="244475"/>
          </a:xfrm>
        </p:spPr>
        <p:txBody>
          <a:bodyPr/>
          <a:lstStyle>
            <a:lvl1pPr algn="l">
              <a:defRPr sz="1000" b="0">
                <a:solidFill>
                  <a:schemeClr val="bg1"/>
                </a:solidFill>
                <a:latin typeface="Arial" charset="0"/>
              </a:defRPr>
            </a:lvl1pPr>
          </a:lstStyle>
          <a:p>
            <a:endParaRPr lang="en-US" altLang="zh-TW"/>
          </a:p>
        </p:txBody>
      </p:sp>
      <p:sp>
        <p:nvSpPr>
          <p:cNvPr id="3077" name="Rectangle 5"/>
          <p:cNvSpPr>
            <a:spLocks noGrp="1" noChangeArrowheads="1"/>
          </p:cNvSpPr>
          <p:nvPr>
            <p:ph type="ftr" sz="quarter" idx="3"/>
          </p:nvPr>
        </p:nvSpPr>
        <p:spPr>
          <a:xfrm>
            <a:off x="3200400" y="6553200"/>
            <a:ext cx="2895600" cy="244475"/>
          </a:xfrm>
        </p:spPr>
        <p:txBody>
          <a:bodyPr/>
          <a:lstStyle>
            <a:lvl1pPr algn="ctr">
              <a:defRPr sz="1000" b="0" i="0">
                <a:solidFill>
                  <a:schemeClr val="tx1"/>
                </a:solidFill>
              </a:defRPr>
            </a:lvl1pPr>
          </a:lstStyle>
          <a:p>
            <a:endParaRPr lang="en-US" altLang="zh-TW"/>
          </a:p>
        </p:txBody>
      </p:sp>
      <p:sp>
        <p:nvSpPr>
          <p:cNvPr id="3078" name="Rectangle 6"/>
          <p:cNvSpPr>
            <a:spLocks noGrp="1" noChangeArrowheads="1"/>
          </p:cNvSpPr>
          <p:nvPr>
            <p:ph type="sldNum" sz="quarter" idx="4"/>
          </p:nvPr>
        </p:nvSpPr>
        <p:spPr/>
        <p:txBody>
          <a:bodyPr/>
          <a:lstStyle>
            <a:lvl1pPr>
              <a:defRPr/>
            </a:lvl1pPr>
          </a:lstStyle>
          <a:p>
            <a:fld id="{5268376C-B8C3-42D6-AB57-DC25F8FFCCFF}" type="slidenum">
              <a:rPr lang="en-US" altLang="zh-TW"/>
              <a:pPr/>
              <a:t>‹#›</a:t>
            </a:fld>
            <a:endParaRPr lang="en-US" altLang="zh-TW"/>
          </a:p>
        </p:txBody>
      </p:sp>
      <p:sp>
        <p:nvSpPr>
          <p:cNvPr id="3086" name="Text Box 14"/>
          <p:cNvSpPr txBox="1">
            <a:spLocks noChangeArrowheads="1"/>
          </p:cNvSpPr>
          <p:nvPr/>
        </p:nvSpPr>
        <p:spPr bwMode="gray">
          <a:xfrm>
            <a:off x="7391400" y="3810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zh-TW" sz="2400" i="1">
                <a:latin typeface="Verdana" pitchFamily="34" charset="0"/>
                <a:ea typeface="新細明體" charset="-120"/>
              </a:rPr>
              <a:t>LOGO</a:t>
            </a:r>
          </a:p>
        </p:txBody>
      </p:sp>
      <p:sp>
        <p:nvSpPr>
          <p:cNvPr id="3074" name="Rectangle 2"/>
          <p:cNvSpPr>
            <a:spLocks noGrp="1" noChangeArrowheads="1"/>
          </p:cNvSpPr>
          <p:nvPr>
            <p:ph type="ctrTitle"/>
          </p:nvPr>
        </p:nvSpPr>
        <p:spPr>
          <a:xfrm>
            <a:off x="4343400" y="2895600"/>
            <a:ext cx="4038600" cy="685800"/>
          </a:xfrm>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lstStyle>
            <a:lvl1pPr algn="r">
              <a:defRPr sz="3600">
                <a:solidFill>
                  <a:schemeClr val="accent1"/>
                </a:solidFill>
              </a:defRPr>
            </a:lvl1pPr>
          </a:lstStyle>
          <a:p>
            <a:pPr lvl="0"/>
            <a:r>
              <a:rPr lang="zh-TW" altLang="en-US" noProof="0" smtClean="0"/>
              <a:t>按一下以編輯母片標題樣式</a:t>
            </a:r>
            <a:endParaRPr lang="en-US" altLang="zh-TW" noProof="0" smtClean="0"/>
          </a:p>
        </p:txBody>
      </p:sp>
      <p:sp>
        <p:nvSpPr>
          <p:cNvPr id="3075" name="Rectangle 3"/>
          <p:cNvSpPr>
            <a:spLocks noGrp="1" noChangeArrowheads="1"/>
          </p:cNvSpPr>
          <p:nvPr>
            <p:ph type="subTitle" idx="1"/>
          </p:nvPr>
        </p:nvSpPr>
        <p:spPr>
          <a:xfrm>
            <a:off x="4343400" y="4038600"/>
            <a:ext cx="4038600" cy="533400"/>
          </a:xfrm>
          <a:extLst>
            <a:ext uri="{909E8E84-426E-40DD-AFC4-6F175D3DCCD1}">
              <a14:hiddenFill xmlns:a14="http://schemas.microsoft.com/office/drawing/2010/main">
                <a:gradFill rotWithShape="1">
                  <a:gsLst>
                    <a:gs pos="0">
                      <a:schemeClr val="accent2"/>
                    </a:gs>
                    <a:gs pos="100000">
                      <a:schemeClr val="accent2">
                        <a:gamma/>
                        <a:shade val="46275"/>
                        <a:invGamma/>
                      </a:schemeClr>
                    </a:gs>
                  </a:gsLst>
                  <a:lin ang="0" scaled="1"/>
                </a:gradFill>
              </a14:hiddenFill>
            </a:ext>
            <a:ext uri="{AF507438-7753-43E0-B8FC-AC1667EBCBE1}">
              <a14:hiddenEffects xmlns:a14="http://schemas.microsoft.com/office/drawing/2010/main">
                <a:effectLst>
                  <a:outerShdw dist="45791" dir="2021404" algn="ctr" rotWithShape="0">
                    <a:schemeClr val="bg2"/>
                  </a:outerShdw>
                </a:effectLst>
              </a14:hiddenEffects>
            </a:ext>
          </a:extLst>
        </p:spPr>
        <p:txBody>
          <a:bodyPr/>
          <a:lstStyle>
            <a:lvl1pPr marL="0" indent="0" algn="r">
              <a:buFont typeface="Wingdings" pitchFamily="2" charset="2"/>
              <a:buNone/>
              <a:defRPr sz="1600"/>
            </a:lvl1pPr>
          </a:lstStyle>
          <a:p>
            <a:pPr lvl="0"/>
            <a:r>
              <a:rPr lang="zh-TW" altLang="en-US" noProof="0" smtClean="0"/>
              <a:t>按一下以編輯母片副標題樣式</a:t>
            </a:r>
            <a:endParaRPr lang="en-US" altLang="zh-TW" noProof="0" smtClean="0"/>
          </a:p>
        </p:txBody>
      </p:sp>
      <p:sp>
        <p:nvSpPr>
          <p:cNvPr id="3126" name="AutoShape 54"/>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r>
              <a:rPr lang="en-US" altLang="zh-TW"/>
              <a:t>www.themegallery.com</a:t>
            </a:r>
          </a:p>
        </p:txBody>
      </p:sp>
      <p:sp>
        <p:nvSpPr>
          <p:cNvPr id="5" name="頁尾版面配置區 4"/>
          <p:cNvSpPr>
            <a:spLocks noGrp="1"/>
          </p:cNvSpPr>
          <p:nvPr>
            <p:ph type="ftr" sz="quarter" idx="11"/>
          </p:nvPr>
        </p:nvSpPr>
        <p:spPr/>
        <p:txBody>
          <a:bodyPr/>
          <a:lstStyle>
            <a:lvl1pPr>
              <a:defRPr/>
            </a:lvl1pPr>
          </a:lstStyle>
          <a:p>
            <a:r>
              <a:rPr lang="en-US" altLang="zh-TW"/>
              <a:t>LOGO</a:t>
            </a:r>
          </a:p>
        </p:txBody>
      </p:sp>
      <p:sp>
        <p:nvSpPr>
          <p:cNvPr id="6" name="投影片編號版面配置區 5"/>
          <p:cNvSpPr>
            <a:spLocks noGrp="1"/>
          </p:cNvSpPr>
          <p:nvPr>
            <p:ph type="sldNum" sz="quarter" idx="12"/>
          </p:nvPr>
        </p:nvSpPr>
        <p:spPr/>
        <p:txBody>
          <a:bodyPr/>
          <a:lstStyle>
            <a:lvl1pPr>
              <a:defRPr/>
            </a:lvl1pPr>
          </a:lstStyle>
          <a:p>
            <a:fld id="{6ACF28B2-F88A-4FC8-AA3A-2D8AE2A7CC8B}" type="slidenum">
              <a:rPr lang="en-US" altLang="zh-TW"/>
              <a:pPr/>
              <a:t>‹#›</a:t>
            </a:fld>
            <a:endParaRPr lang="en-US" altLang="zh-TW"/>
          </a:p>
        </p:txBody>
      </p:sp>
    </p:spTree>
    <p:extLst>
      <p:ext uri="{BB962C8B-B14F-4D97-AF65-F5344CB8AC3E}">
        <p14:creationId xmlns:p14="http://schemas.microsoft.com/office/powerpoint/2010/main" val="717778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r>
              <a:rPr lang="en-US" altLang="zh-TW"/>
              <a:t>www.themegallery.com</a:t>
            </a:r>
          </a:p>
        </p:txBody>
      </p:sp>
      <p:sp>
        <p:nvSpPr>
          <p:cNvPr id="5" name="頁尾版面配置區 4"/>
          <p:cNvSpPr>
            <a:spLocks noGrp="1"/>
          </p:cNvSpPr>
          <p:nvPr>
            <p:ph type="ftr" sz="quarter" idx="11"/>
          </p:nvPr>
        </p:nvSpPr>
        <p:spPr/>
        <p:txBody>
          <a:bodyPr/>
          <a:lstStyle>
            <a:lvl1pPr>
              <a:defRPr/>
            </a:lvl1pPr>
          </a:lstStyle>
          <a:p>
            <a:r>
              <a:rPr lang="en-US" altLang="zh-TW"/>
              <a:t>LOGO</a:t>
            </a:r>
          </a:p>
        </p:txBody>
      </p:sp>
      <p:sp>
        <p:nvSpPr>
          <p:cNvPr id="6" name="投影片編號版面配置區 5"/>
          <p:cNvSpPr>
            <a:spLocks noGrp="1"/>
          </p:cNvSpPr>
          <p:nvPr>
            <p:ph type="sldNum" sz="quarter" idx="12"/>
          </p:nvPr>
        </p:nvSpPr>
        <p:spPr/>
        <p:txBody>
          <a:bodyPr/>
          <a:lstStyle>
            <a:lvl1pPr>
              <a:defRPr/>
            </a:lvl1pPr>
          </a:lstStyle>
          <a:p>
            <a:fld id="{21A801C9-8460-4EEB-A613-0E327BDAD6D8}" type="slidenum">
              <a:rPr lang="en-US" altLang="zh-TW"/>
              <a:pPr/>
              <a:t>‹#›</a:t>
            </a:fld>
            <a:endParaRPr lang="en-US" altLang="zh-TW"/>
          </a:p>
        </p:txBody>
      </p:sp>
    </p:spTree>
    <p:extLst>
      <p:ext uri="{BB962C8B-B14F-4D97-AF65-F5344CB8AC3E}">
        <p14:creationId xmlns:p14="http://schemas.microsoft.com/office/powerpoint/2010/main" val="1263079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10100" y="1447800"/>
            <a:ext cx="40005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a:lvl1pPr>
          </a:lstStyle>
          <a:p>
            <a:r>
              <a:rPr lang="en-US" altLang="zh-TW"/>
              <a:t>www.themegallery.com</a:t>
            </a:r>
          </a:p>
        </p:txBody>
      </p:sp>
      <p:sp>
        <p:nvSpPr>
          <p:cNvPr id="6" name="頁尾版面配置區 5"/>
          <p:cNvSpPr>
            <a:spLocks noGrp="1"/>
          </p:cNvSpPr>
          <p:nvPr>
            <p:ph type="ftr" sz="quarter" idx="11"/>
          </p:nvPr>
        </p:nvSpPr>
        <p:spPr/>
        <p:txBody>
          <a:bodyPr/>
          <a:lstStyle>
            <a:lvl1pPr>
              <a:defRPr/>
            </a:lvl1pPr>
          </a:lstStyle>
          <a:p>
            <a:r>
              <a:rPr lang="en-US" altLang="zh-TW"/>
              <a:t>LOGO</a:t>
            </a:r>
          </a:p>
        </p:txBody>
      </p:sp>
      <p:sp>
        <p:nvSpPr>
          <p:cNvPr id="7" name="投影片編號版面配置區 6"/>
          <p:cNvSpPr>
            <a:spLocks noGrp="1"/>
          </p:cNvSpPr>
          <p:nvPr>
            <p:ph type="sldNum" sz="quarter" idx="12"/>
          </p:nvPr>
        </p:nvSpPr>
        <p:spPr/>
        <p:txBody>
          <a:bodyPr/>
          <a:lstStyle>
            <a:lvl1pPr>
              <a:defRPr/>
            </a:lvl1pPr>
          </a:lstStyle>
          <a:p>
            <a:fld id="{424A1D6E-643F-4F54-B634-2FC68EFB3134}" type="slidenum">
              <a:rPr lang="en-US" altLang="zh-TW"/>
              <a:pPr/>
              <a:t>‹#›</a:t>
            </a:fld>
            <a:endParaRPr lang="en-US" altLang="zh-TW"/>
          </a:p>
        </p:txBody>
      </p:sp>
    </p:spTree>
    <p:extLst>
      <p:ext uri="{BB962C8B-B14F-4D97-AF65-F5344CB8AC3E}">
        <p14:creationId xmlns:p14="http://schemas.microsoft.com/office/powerpoint/2010/main" val="4174494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r>
              <a:rPr lang="en-US" altLang="zh-TW"/>
              <a:t>www.themegallery.com</a:t>
            </a:r>
          </a:p>
        </p:txBody>
      </p:sp>
      <p:sp>
        <p:nvSpPr>
          <p:cNvPr id="8" name="頁尾版面配置區 7"/>
          <p:cNvSpPr>
            <a:spLocks noGrp="1"/>
          </p:cNvSpPr>
          <p:nvPr>
            <p:ph type="ftr" sz="quarter" idx="11"/>
          </p:nvPr>
        </p:nvSpPr>
        <p:spPr/>
        <p:txBody>
          <a:bodyPr/>
          <a:lstStyle>
            <a:lvl1pPr>
              <a:defRPr/>
            </a:lvl1pPr>
          </a:lstStyle>
          <a:p>
            <a:r>
              <a:rPr lang="en-US" altLang="zh-TW"/>
              <a:t>LOGO</a:t>
            </a:r>
          </a:p>
        </p:txBody>
      </p:sp>
      <p:sp>
        <p:nvSpPr>
          <p:cNvPr id="9" name="投影片編號版面配置區 8"/>
          <p:cNvSpPr>
            <a:spLocks noGrp="1"/>
          </p:cNvSpPr>
          <p:nvPr>
            <p:ph type="sldNum" sz="quarter" idx="12"/>
          </p:nvPr>
        </p:nvSpPr>
        <p:spPr/>
        <p:txBody>
          <a:bodyPr/>
          <a:lstStyle>
            <a:lvl1pPr>
              <a:defRPr/>
            </a:lvl1pPr>
          </a:lstStyle>
          <a:p>
            <a:fld id="{50B79725-9BE7-497A-A765-9EC2DC0F58A0}" type="slidenum">
              <a:rPr lang="en-US" altLang="zh-TW"/>
              <a:pPr/>
              <a:t>‹#›</a:t>
            </a:fld>
            <a:endParaRPr lang="en-US" altLang="zh-TW"/>
          </a:p>
        </p:txBody>
      </p:sp>
    </p:spTree>
    <p:extLst>
      <p:ext uri="{BB962C8B-B14F-4D97-AF65-F5344CB8AC3E}">
        <p14:creationId xmlns:p14="http://schemas.microsoft.com/office/powerpoint/2010/main" val="4000433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r>
              <a:rPr lang="en-US" altLang="zh-TW"/>
              <a:t>www.themegallery.com</a:t>
            </a:r>
          </a:p>
        </p:txBody>
      </p:sp>
      <p:sp>
        <p:nvSpPr>
          <p:cNvPr id="4" name="頁尾版面配置區 3"/>
          <p:cNvSpPr>
            <a:spLocks noGrp="1"/>
          </p:cNvSpPr>
          <p:nvPr>
            <p:ph type="ftr" sz="quarter" idx="11"/>
          </p:nvPr>
        </p:nvSpPr>
        <p:spPr/>
        <p:txBody>
          <a:bodyPr/>
          <a:lstStyle>
            <a:lvl1pPr>
              <a:defRPr/>
            </a:lvl1pPr>
          </a:lstStyle>
          <a:p>
            <a:r>
              <a:rPr lang="en-US" altLang="zh-TW"/>
              <a:t>LOGO</a:t>
            </a:r>
          </a:p>
        </p:txBody>
      </p:sp>
      <p:sp>
        <p:nvSpPr>
          <p:cNvPr id="5" name="投影片編號版面配置區 4"/>
          <p:cNvSpPr>
            <a:spLocks noGrp="1"/>
          </p:cNvSpPr>
          <p:nvPr>
            <p:ph type="sldNum" sz="quarter" idx="12"/>
          </p:nvPr>
        </p:nvSpPr>
        <p:spPr/>
        <p:txBody>
          <a:bodyPr/>
          <a:lstStyle>
            <a:lvl1pPr>
              <a:defRPr/>
            </a:lvl1pPr>
          </a:lstStyle>
          <a:p>
            <a:fld id="{C3C387D2-F7EA-4E0F-8DA8-22B92F8EB9B6}" type="slidenum">
              <a:rPr lang="en-US" altLang="zh-TW"/>
              <a:pPr/>
              <a:t>‹#›</a:t>
            </a:fld>
            <a:endParaRPr lang="en-US" altLang="zh-TW"/>
          </a:p>
        </p:txBody>
      </p:sp>
    </p:spTree>
    <p:extLst>
      <p:ext uri="{BB962C8B-B14F-4D97-AF65-F5344CB8AC3E}">
        <p14:creationId xmlns:p14="http://schemas.microsoft.com/office/powerpoint/2010/main" val="4126569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r>
              <a:rPr lang="en-US" altLang="zh-TW"/>
              <a:t>www.themegallery.com</a:t>
            </a:r>
          </a:p>
        </p:txBody>
      </p:sp>
      <p:sp>
        <p:nvSpPr>
          <p:cNvPr id="3" name="頁尾版面配置區 2"/>
          <p:cNvSpPr>
            <a:spLocks noGrp="1"/>
          </p:cNvSpPr>
          <p:nvPr>
            <p:ph type="ftr" sz="quarter" idx="11"/>
          </p:nvPr>
        </p:nvSpPr>
        <p:spPr/>
        <p:txBody>
          <a:bodyPr/>
          <a:lstStyle>
            <a:lvl1pPr>
              <a:defRPr/>
            </a:lvl1pPr>
          </a:lstStyle>
          <a:p>
            <a:r>
              <a:rPr lang="en-US" altLang="zh-TW"/>
              <a:t>LOGO</a:t>
            </a:r>
          </a:p>
        </p:txBody>
      </p:sp>
      <p:sp>
        <p:nvSpPr>
          <p:cNvPr id="4" name="投影片編號版面配置區 3"/>
          <p:cNvSpPr>
            <a:spLocks noGrp="1"/>
          </p:cNvSpPr>
          <p:nvPr>
            <p:ph type="sldNum" sz="quarter" idx="12"/>
          </p:nvPr>
        </p:nvSpPr>
        <p:spPr/>
        <p:txBody>
          <a:bodyPr/>
          <a:lstStyle>
            <a:lvl1pPr>
              <a:defRPr/>
            </a:lvl1pPr>
          </a:lstStyle>
          <a:p>
            <a:fld id="{ECA6ED06-C33B-4A63-A306-256FA475CC6C}" type="slidenum">
              <a:rPr lang="en-US" altLang="zh-TW"/>
              <a:pPr/>
              <a:t>‹#›</a:t>
            </a:fld>
            <a:endParaRPr lang="en-US" altLang="zh-TW"/>
          </a:p>
        </p:txBody>
      </p:sp>
    </p:spTree>
    <p:extLst>
      <p:ext uri="{BB962C8B-B14F-4D97-AF65-F5344CB8AC3E}">
        <p14:creationId xmlns:p14="http://schemas.microsoft.com/office/powerpoint/2010/main" val="1113379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r>
              <a:rPr lang="en-US" altLang="zh-TW"/>
              <a:t>www.themegallery.com</a:t>
            </a:r>
          </a:p>
        </p:txBody>
      </p:sp>
      <p:sp>
        <p:nvSpPr>
          <p:cNvPr id="6" name="頁尾版面配置區 5"/>
          <p:cNvSpPr>
            <a:spLocks noGrp="1"/>
          </p:cNvSpPr>
          <p:nvPr>
            <p:ph type="ftr" sz="quarter" idx="11"/>
          </p:nvPr>
        </p:nvSpPr>
        <p:spPr/>
        <p:txBody>
          <a:bodyPr/>
          <a:lstStyle>
            <a:lvl1pPr>
              <a:defRPr/>
            </a:lvl1pPr>
          </a:lstStyle>
          <a:p>
            <a:r>
              <a:rPr lang="en-US" altLang="zh-TW"/>
              <a:t>LOGO</a:t>
            </a:r>
          </a:p>
        </p:txBody>
      </p:sp>
      <p:sp>
        <p:nvSpPr>
          <p:cNvPr id="7" name="投影片編號版面配置區 6"/>
          <p:cNvSpPr>
            <a:spLocks noGrp="1"/>
          </p:cNvSpPr>
          <p:nvPr>
            <p:ph type="sldNum" sz="quarter" idx="12"/>
          </p:nvPr>
        </p:nvSpPr>
        <p:spPr/>
        <p:txBody>
          <a:bodyPr/>
          <a:lstStyle>
            <a:lvl1pPr>
              <a:defRPr/>
            </a:lvl1pPr>
          </a:lstStyle>
          <a:p>
            <a:fld id="{4A008229-CE76-4103-A300-57F16B1A5C62}" type="slidenum">
              <a:rPr lang="en-US" altLang="zh-TW"/>
              <a:pPr/>
              <a:t>‹#›</a:t>
            </a:fld>
            <a:endParaRPr lang="en-US" altLang="zh-TW"/>
          </a:p>
        </p:txBody>
      </p:sp>
    </p:spTree>
    <p:extLst>
      <p:ext uri="{BB962C8B-B14F-4D97-AF65-F5344CB8AC3E}">
        <p14:creationId xmlns:p14="http://schemas.microsoft.com/office/powerpoint/2010/main" val="3060362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r>
              <a:rPr lang="en-US" altLang="zh-TW"/>
              <a:t>www.themegallery.com</a:t>
            </a:r>
          </a:p>
        </p:txBody>
      </p:sp>
      <p:sp>
        <p:nvSpPr>
          <p:cNvPr id="6" name="頁尾版面配置區 5"/>
          <p:cNvSpPr>
            <a:spLocks noGrp="1"/>
          </p:cNvSpPr>
          <p:nvPr>
            <p:ph type="ftr" sz="quarter" idx="11"/>
          </p:nvPr>
        </p:nvSpPr>
        <p:spPr/>
        <p:txBody>
          <a:bodyPr/>
          <a:lstStyle>
            <a:lvl1pPr>
              <a:defRPr/>
            </a:lvl1pPr>
          </a:lstStyle>
          <a:p>
            <a:r>
              <a:rPr lang="en-US" altLang="zh-TW"/>
              <a:t>LOGO</a:t>
            </a:r>
          </a:p>
        </p:txBody>
      </p:sp>
      <p:sp>
        <p:nvSpPr>
          <p:cNvPr id="7" name="投影片編號版面配置區 6"/>
          <p:cNvSpPr>
            <a:spLocks noGrp="1"/>
          </p:cNvSpPr>
          <p:nvPr>
            <p:ph type="sldNum" sz="quarter" idx="12"/>
          </p:nvPr>
        </p:nvSpPr>
        <p:spPr/>
        <p:txBody>
          <a:bodyPr/>
          <a:lstStyle>
            <a:lvl1pPr>
              <a:defRPr/>
            </a:lvl1pPr>
          </a:lstStyle>
          <a:p>
            <a:fld id="{2A268CC2-4254-497D-AE52-D9A9B730864B}" type="slidenum">
              <a:rPr lang="en-US" altLang="zh-TW"/>
              <a:pPr/>
              <a:t>‹#›</a:t>
            </a:fld>
            <a:endParaRPr lang="en-US" altLang="zh-TW"/>
          </a:p>
        </p:txBody>
      </p:sp>
    </p:spTree>
    <p:extLst>
      <p:ext uri="{BB962C8B-B14F-4D97-AF65-F5344CB8AC3E}">
        <p14:creationId xmlns:p14="http://schemas.microsoft.com/office/powerpoint/2010/main" val="3109889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r>
              <a:rPr lang="en-US" altLang="zh-TW"/>
              <a:t>www.themegallery.com</a:t>
            </a:r>
          </a:p>
        </p:txBody>
      </p:sp>
      <p:sp>
        <p:nvSpPr>
          <p:cNvPr id="5" name="頁尾版面配置區 4"/>
          <p:cNvSpPr>
            <a:spLocks noGrp="1"/>
          </p:cNvSpPr>
          <p:nvPr>
            <p:ph type="ftr" sz="quarter" idx="11"/>
          </p:nvPr>
        </p:nvSpPr>
        <p:spPr/>
        <p:txBody>
          <a:bodyPr/>
          <a:lstStyle>
            <a:lvl1pPr>
              <a:defRPr/>
            </a:lvl1pPr>
          </a:lstStyle>
          <a:p>
            <a:r>
              <a:rPr lang="en-US" altLang="zh-TW"/>
              <a:t>LOGO</a:t>
            </a:r>
          </a:p>
        </p:txBody>
      </p:sp>
      <p:sp>
        <p:nvSpPr>
          <p:cNvPr id="6" name="投影片編號版面配置區 5"/>
          <p:cNvSpPr>
            <a:spLocks noGrp="1"/>
          </p:cNvSpPr>
          <p:nvPr>
            <p:ph type="sldNum" sz="quarter" idx="12"/>
          </p:nvPr>
        </p:nvSpPr>
        <p:spPr/>
        <p:txBody>
          <a:bodyPr/>
          <a:lstStyle>
            <a:lvl1pPr>
              <a:defRPr/>
            </a:lvl1pPr>
          </a:lstStyle>
          <a:p>
            <a:fld id="{7B4DABE8-7531-4D88-B1DD-8309E6B01CE7}" type="slidenum">
              <a:rPr lang="en-US" altLang="zh-TW"/>
              <a:pPr/>
              <a:t>‹#›</a:t>
            </a:fld>
            <a:endParaRPr lang="en-US" altLang="zh-TW"/>
          </a:p>
        </p:txBody>
      </p:sp>
    </p:spTree>
    <p:extLst>
      <p:ext uri="{BB962C8B-B14F-4D97-AF65-F5344CB8AC3E}">
        <p14:creationId xmlns:p14="http://schemas.microsoft.com/office/powerpoint/2010/main" val="265929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72250" y="714375"/>
            <a:ext cx="2038350" cy="56102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714375"/>
            <a:ext cx="5962650" cy="56102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r>
              <a:rPr lang="en-US" altLang="zh-TW"/>
              <a:t>www.themegallery.com</a:t>
            </a:r>
          </a:p>
        </p:txBody>
      </p:sp>
      <p:sp>
        <p:nvSpPr>
          <p:cNvPr id="5" name="頁尾版面配置區 4"/>
          <p:cNvSpPr>
            <a:spLocks noGrp="1"/>
          </p:cNvSpPr>
          <p:nvPr>
            <p:ph type="ftr" sz="quarter" idx="11"/>
          </p:nvPr>
        </p:nvSpPr>
        <p:spPr/>
        <p:txBody>
          <a:bodyPr/>
          <a:lstStyle>
            <a:lvl1pPr>
              <a:defRPr/>
            </a:lvl1pPr>
          </a:lstStyle>
          <a:p>
            <a:r>
              <a:rPr lang="en-US" altLang="zh-TW"/>
              <a:t>LOGO</a:t>
            </a:r>
          </a:p>
        </p:txBody>
      </p:sp>
      <p:sp>
        <p:nvSpPr>
          <p:cNvPr id="6" name="投影片編號版面配置區 5"/>
          <p:cNvSpPr>
            <a:spLocks noGrp="1"/>
          </p:cNvSpPr>
          <p:nvPr>
            <p:ph type="sldNum" sz="quarter" idx="12"/>
          </p:nvPr>
        </p:nvSpPr>
        <p:spPr/>
        <p:txBody>
          <a:bodyPr/>
          <a:lstStyle>
            <a:lvl1pPr>
              <a:defRPr/>
            </a:lvl1pPr>
          </a:lstStyle>
          <a:p>
            <a:fld id="{70D1CFF9-7260-42E8-8BE0-732FC878A4A0}" type="slidenum">
              <a:rPr lang="en-US" altLang="zh-TW"/>
              <a:pPr/>
              <a:t>‹#›</a:t>
            </a:fld>
            <a:endParaRPr lang="en-US" altLang="zh-TW"/>
          </a:p>
        </p:txBody>
      </p:sp>
    </p:spTree>
    <p:extLst>
      <p:ext uri="{BB962C8B-B14F-4D97-AF65-F5344CB8AC3E}">
        <p14:creationId xmlns:p14="http://schemas.microsoft.com/office/powerpoint/2010/main" val="1807155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1295400" y="714375"/>
            <a:ext cx="7315200" cy="533400"/>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447800"/>
            <a:ext cx="40005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10100" y="1447800"/>
            <a:ext cx="4000500" cy="48768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a:xfrm>
            <a:off x="6019800" y="307975"/>
            <a:ext cx="1905000" cy="244475"/>
          </a:xfrm>
        </p:spPr>
        <p:txBody>
          <a:bodyPr/>
          <a:lstStyle>
            <a:lvl1pPr>
              <a:defRPr/>
            </a:lvl1pPr>
          </a:lstStyle>
          <a:p>
            <a:r>
              <a:rPr lang="en-US" altLang="zh-TW"/>
              <a:t>www.themegallery.com</a:t>
            </a:r>
          </a:p>
        </p:txBody>
      </p:sp>
      <p:sp>
        <p:nvSpPr>
          <p:cNvPr id="6" name="頁尾版面配置區 5"/>
          <p:cNvSpPr>
            <a:spLocks noGrp="1"/>
          </p:cNvSpPr>
          <p:nvPr>
            <p:ph type="ftr" sz="quarter" idx="11"/>
          </p:nvPr>
        </p:nvSpPr>
        <p:spPr>
          <a:xfrm>
            <a:off x="5867400" y="228600"/>
            <a:ext cx="2895600" cy="244475"/>
          </a:xfrm>
        </p:spPr>
        <p:txBody>
          <a:bodyPr/>
          <a:lstStyle>
            <a:lvl1pPr>
              <a:defRPr/>
            </a:lvl1pPr>
          </a:lstStyle>
          <a:p>
            <a:r>
              <a:rPr lang="en-US" altLang="zh-TW"/>
              <a:t>LOGO</a:t>
            </a:r>
          </a:p>
        </p:txBody>
      </p:sp>
      <p:sp>
        <p:nvSpPr>
          <p:cNvPr id="7" name="投影片編號版面配置區 6"/>
          <p:cNvSpPr>
            <a:spLocks noGrp="1"/>
          </p:cNvSpPr>
          <p:nvPr>
            <p:ph type="sldNum" sz="quarter" idx="12"/>
          </p:nvPr>
        </p:nvSpPr>
        <p:spPr>
          <a:xfrm>
            <a:off x="6781800" y="6553200"/>
            <a:ext cx="2133600" cy="244475"/>
          </a:xfrm>
        </p:spPr>
        <p:txBody>
          <a:bodyPr/>
          <a:lstStyle>
            <a:lvl1pPr>
              <a:defRPr/>
            </a:lvl1pPr>
          </a:lstStyle>
          <a:p>
            <a:fld id="{279E1410-F3C9-456F-9FE2-5D4ABB9DB367}" type="slidenum">
              <a:rPr lang="en-US" altLang="zh-TW"/>
              <a:pPr/>
              <a:t>‹#›</a:t>
            </a:fld>
            <a:endParaRPr lang="en-US" altLang="zh-TW"/>
          </a:p>
        </p:txBody>
      </p:sp>
    </p:spTree>
    <p:extLst>
      <p:ext uri="{BB962C8B-B14F-4D97-AF65-F5344CB8AC3E}">
        <p14:creationId xmlns:p14="http://schemas.microsoft.com/office/powerpoint/2010/main" val="1315945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1295400" y="714375"/>
            <a:ext cx="7315200" cy="5334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457200" y="1447800"/>
            <a:ext cx="8153400" cy="4876800"/>
          </a:xfrm>
        </p:spPr>
        <p:txBody>
          <a:bodyPr/>
          <a:lstStyle/>
          <a:p>
            <a:r>
              <a:rPr lang="zh-TW" altLang="en-US" smtClean="0"/>
              <a:t>按一下圖示以新增表格</a:t>
            </a:r>
            <a:endParaRPr lang="zh-TW" altLang="en-US"/>
          </a:p>
        </p:txBody>
      </p:sp>
      <p:sp>
        <p:nvSpPr>
          <p:cNvPr id="4" name="日期版面配置區 3"/>
          <p:cNvSpPr>
            <a:spLocks noGrp="1"/>
          </p:cNvSpPr>
          <p:nvPr>
            <p:ph type="dt" sz="half" idx="10"/>
          </p:nvPr>
        </p:nvSpPr>
        <p:spPr>
          <a:xfrm>
            <a:off x="6019800" y="307975"/>
            <a:ext cx="1905000" cy="244475"/>
          </a:xfrm>
        </p:spPr>
        <p:txBody>
          <a:bodyPr/>
          <a:lstStyle>
            <a:lvl1pPr>
              <a:defRPr/>
            </a:lvl1pPr>
          </a:lstStyle>
          <a:p>
            <a:r>
              <a:rPr lang="en-US" altLang="zh-TW"/>
              <a:t>www.themegallery.com</a:t>
            </a:r>
          </a:p>
        </p:txBody>
      </p:sp>
      <p:sp>
        <p:nvSpPr>
          <p:cNvPr id="5" name="頁尾版面配置區 4"/>
          <p:cNvSpPr>
            <a:spLocks noGrp="1"/>
          </p:cNvSpPr>
          <p:nvPr>
            <p:ph type="ftr" sz="quarter" idx="11"/>
          </p:nvPr>
        </p:nvSpPr>
        <p:spPr>
          <a:xfrm>
            <a:off x="5867400" y="228600"/>
            <a:ext cx="2895600" cy="244475"/>
          </a:xfrm>
        </p:spPr>
        <p:txBody>
          <a:bodyPr/>
          <a:lstStyle>
            <a:lvl1pPr>
              <a:defRPr/>
            </a:lvl1pPr>
          </a:lstStyle>
          <a:p>
            <a:r>
              <a:rPr lang="en-US" altLang="zh-TW"/>
              <a:t>LOGO</a:t>
            </a:r>
          </a:p>
        </p:txBody>
      </p:sp>
      <p:sp>
        <p:nvSpPr>
          <p:cNvPr id="6" name="投影片編號版面配置區 5"/>
          <p:cNvSpPr>
            <a:spLocks noGrp="1"/>
          </p:cNvSpPr>
          <p:nvPr>
            <p:ph type="sldNum" sz="quarter" idx="12"/>
          </p:nvPr>
        </p:nvSpPr>
        <p:spPr>
          <a:xfrm>
            <a:off x="6781800" y="6553200"/>
            <a:ext cx="2133600" cy="244475"/>
          </a:xfrm>
        </p:spPr>
        <p:txBody>
          <a:bodyPr/>
          <a:lstStyle>
            <a:lvl1pPr>
              <a:defRPr/>
            </a:lvl1pPr>
          </a:lstStyle>
          <a:p>
            <a:fld id="{48D46AB9-14B1-4FAE-A91A-1AB80C22CDF4}" type="slidenum">
              <a:rPr lang="en-US" altLang="zh-TW"/>
              <a:pPr/>
              <a:t>‹#›</a:t>
            </a:fld>
            <a:endParaRPr lang="en-US" altLang="zh-TW"/>
          </a:p>
        </p:txBody>
      </p:sp>
    </p:spTree>
    <p:extLst>
      <p:ext uri="{BB962C8B-B14F-4D97-AF65-F5344CB8AC3E}">
        <p14:creationId xmlns:p14="http://schemas.microsoft.com/office/powerpoint/2010/main" val="3934857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2.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aphicFrame>
        <p:nvGraphicFramePr>
          <p:cNvPr id="1105" name="Object 81"/>
          <p:cNvGraphicFramePr>
            <a:graphicFrameLocks noChangeAspect="1"/>
          </p:cNvGraphicFramePr>
          <p:nvPr/>
        </p:nvGraphicFramePr>
        <p:xfrm>
          <a:off x="152400" y="609600"/>
          <a:ext cx="8839200" cy="762000"/>
        </p:xfrm>
        <a:graphic>
          <a:graphicData uri="http://schemas.openxmlformats.org/presentationml/2006/ole">
            <mc:AlternateContent xmlns:mc="http://schemas.openxmlformats.org/markup-compatibility/2006">
              <mc:Choice xmlns:v="urn:schemas-microsoft-com:vml" Requires="v">
                <p:oleObj spid="_x0000_s1542" name="Image" r:id="rId16" imgW="22857143" imgH="2819048" progId="">
                  <p:embed/>
                </p:oleObj>
              </mc:Choice>
              <mc:Fallback>
                <p:oleObj name="Image" r:id="rId16" imgW="22857143" imgH="2819048" progId="">
                  <p:embed/>
                  <p:pic>
                    <p:nvPicPr>
                      <p:cNvPr id="0" name="Picture 39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2400" y="609600"/>
                        <a:ext cx="8839200" cy="762000"/>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solidFill>
                              <a:srgbClr val="30311D"/>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graphicFrame>
        <p:nvGraphicFramePr>
          <p:cNvPr id="1096" name="Object 72"/>
          <p:cNvGraphicFramePr>
            <a:graphicFrameLocks noChangeAspect="1"/>
          </p:cNvGraphicFramePr>
          <p:nvPr/>
        </p:nvGraphicFramePr>
        <p:xfrm>
          <a:off x="8001000" y="6019800"/>
          <a:ext cx="685800" cy="542925"/>
        </p:xfrm>
        <a:graphic>
          <a:graphicData uri="http://schemas.openxmlformats.org/presentationml/2006/ole">
            <mc:AlternateContent xmlns:mc="http://schemas.openxmlformats.org/markup-compatibility/2006">
              <mc:Choice xmlns:v="urn:schemas-microsoft-com:vml" Requires="v">
                <p:oleObj spid="_x0000_s1543" name="Image" r:id="rId18" imgW="1494385" imgH="1182930" progId="">
                  <p:embed/>
                </p:oleObj>
              </mc:Choice>
              <mc:Fallback>
                <p:oleObj name="Image" r:id="rId18" imgW="1494385" imgH="1182930" progId="">
                  <p:embed/>
                  <p:pic>
                    <p:nvPicPr>
                      <p:cNvPr id="0" name="Picture 39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001000" y="6019800"/>
                        <a:ext cx="685800" cy="542925"/>
                      </a:xfrm>
                      <a:prstGeom prst="rect">
                        <a:avLst/>
                      </a:prstGeom>
                      <a:noFill/>
                      <a:ln>
                        <a:noFill/>
                      </a:ln>
                      <a:effectLst/>
                      <a:extLst>
                        <a:ext uri="{909E8E84-426E-40DD-AFC4-6F175D3DCCD1}">
                          <a14:hiddenFill xmlns:a14="http://schemas.microsoft.com/office/drawing/2010/main">
                            <a:solidFill>
                              <a:srgbClr val="3FB564"/>
                            </a:solidFill>
                          </a14:hiddenFill>
                        </a:ext>
                        <a:ext uri="{91240B29-F687-4F45-9708-019B960494DF}">
                          <a14:hiddenLine xmlns:a14="http://schemas.microsoft.com/office/drawing/2010/main" w="9525">
                            <a:solidFill>
                              <a:srgbClr val="30311D"/>
                            </a:solidFill>
                            <a:miter lim="800000"/>
                            <a:headEnd/>
                            <a:tailEnd/>
                          </a14:hiddenLine>
                        </a:ext>
                        <a:ext uri="{AF507438-7753-43E0-B8FC-AC1667EBCBE1}">
                          <a14:hiddenEffects xmlns:a14="http://schemas.microsoft.com/office/drawing/2010/main">
                            <a:effectLst>
                              <a:outerShdw dist="35921" dir="2700000" algn="ctr" rotWithShape="0">
                                <a:srgbClr val="C0C0C0"/>
                              </a:outerShdw>
                            </a:effectLst>
                          </a14:hiddenEffects>
                        </a:ext>
                      </a:extLst>
                    </p:spPr>
                  </p:pic>
                </p:oleObj>
              </mc:Fallback>
            </mc:AlternateContent>
          </a:graphicData>
        </a:graphic>
      </p:graphicFrame>
      <p:sp>
        <p:nvSpPr>
          <p:cNvPr id="1026" name="Rectangle 2"/>
          <p:cNvSpPr>
            <a:spLocks noGrp="1" noChangeArrowheads="1"/>
          </p:cNvSpPr>
          <p:nvPr>
            <p:ph type="title"/>
          </p:nvPr>
        </p:nvSpPr>
        <p:spPr bwMode="gray">
          <a:xfrm>
            <a:off x="1295400" y="714375"/>
            <a:ext cx="7315200" cy="5334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endParaRPr lang="en-US" altLang="zh-TW" smtClean="0"/>
          </a:p>
        </p:txBody>
      </p:sp>
      <p:sp>
        <p:nvSpPr>
          <p:cNvPr id="1027" name="Rectangle 3"/>
          <p:cNvSpPr>
            <a:spLocks noGrp="1" noChangeArrowheads="1"/>
          </p:cNvSpPr>
          <p:nvPr>
            <p:ph type="body" idx="1"/>
          </p:nvPr>
        </p:nvSpPr>
        <p:spPr bwMode="gray">
          <a:xfrm>
            <a:off x="457200" y="1447800"/>
            <a:ext cx="81534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zh-TW" smtClean="0"/>
          </a:p>
        </p:txBody>
      </p:sp>
      <p:sp>
        <p:nvSpPr>
          <p:cNvPr id="1028" name="Rectangle 4"/>
          <p:cNvSpPr>
            <a:spLocks noGrp="1" noChangeArrowheads="1"/>
          </p:cNvSpPr>
          <p:nvPr>
            <p:ph type="dt" sz="half" idx="2"/>
          </p:nvPr>
        </p:nvSpPr>
        <p:spPr bwMode="gray">
          <a:xfrm>
            <a:off x="6019800" y="307975"/>
            <a:ext cx="1905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900">
                <a:latin typeface="+mn-lt"/>
                <a:ea typeface="新細明體" charset="-120"/>
              </a:defRPr>
            </a:lvl1pPr>
          </a:lstStyle>
          <a:p>
            <a:r>
              <a:rPr lang="en-US" altLang="zh-TW"/>
              <a:t>www.themegallery.com</a:t>
            </a:r>
          </a:p>
        </p:txBody>
      </p:sp>
      <p:sp>
        <p:nvSpPr>
          <p:cNvPr id="1029" name="Rectangle 5"/>
          <p:cNvSpPr>
            <a:spLocks noGrp="1" noChangeArrowheads="1"/>
          </p:cNvSpPr>
          <p:nvPr>
            <p:ph type="ftr" sz="quarter" idx="3"/>
          </p:nvPr>
        </p:nvSpPr>
        <p:spPr bwMode="gray">
          <a:xfrm>
            <a:off x="5867400" y="228600"/>
            <a:ext cx="2895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2000" i="1">
                <a:solidFill>
                  <a:srgbClr val="CC0000"/>
                </a:solidFill>
                <a:ea typeface="新細明體" charset="-120"/>
              </a:defRPr>
            </a:lvl1pPr>
          </a:lstStyle>
          <a:p>
            <a:r>
              <a:rPr lang="en-US" altLang="zh-TW"/>
              <a:t>LOGO</a:t>
            </a:r>
          </a:p>
        </p:txBody>
      </p:sp>
      <p:sp>
        <p:nvSpPr>
          <p:cNvPr id="1092" name="AutoShape 68"/>
          <p:cNvSpPr>
            <a:spLocks noChangeArrowheads="1"/>
          </p:cNvSpPr>
          <p:nvPr/>
        </p:nvSpPr>
        <p:spPr bwMode="auto">
          <a:xfrm>
            <a:off x="152400" y="228600"/>
            <a:ext cx="8839200" cy="6324600"/>
          </a:xfrm>
          <a:prstGeom prst="roundRect">
            <a:avLst>
              <a:gd name="adj" fmla="val 4569"/>
            </a:avLst>
          </a:prstGeom>
          <a:noFill/>
          <a:ln w="2857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99" name="Rectangle 75"/>
          <p:cNvSpPr>
            <a:spLocks noChangeArrowheads="1"/>
          </p:cNvSpPr>
          <p:nvPr/>
        </p:nvSpPr>
        <p:spPr bwMode="gray">
          <a:xfrm>
            <a:off x="228600" y="65532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endParaRPr lang="en-US" altLang="zh-TW" sz="1000" b="0">
              <a:ea typeface="新細明體" charset="-120"/>
            </a:endParaRPr>
          </a:p>
        </p:txBody>
      </p:sp>
      <p:sp>
        <p:nvSpPr>
          <p:cNvPr id="1100" name="Rectangle 76"/>
          <p:cNvSpPr>
            <a:spLocks noChangeArrowheads="1"/>
          </p:cNvSpPr>
          <p:nvPr/>
        </p:nvSpPr>
        <p:spPr bwMode="gray">
          <a:xfrm>
            <a:off x="3200400" y="6553200"/>
            <a:ext cx="2895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ltLang="zh-TW" sz="1000" b="0">
              <a:ea typeface="新細明體" charset="-120"/>
            </a:endParaRPr>
          </a:p>
        </p:txBody>
      </p:sp>
      <p:sp>
        <p:nvSpPr>
          <p:cNvPr id="1101" name="Rectangle 77"/>
          <p:cNvSpPr>
            <a:spLocks noGrp="1" noChangeArrowheads="1"/>
          </p:cNvSpPr>
          <p:nvPr>
            <p:ph type="sldNum" sz="quarter" idx="4"/>
          </p:nvPr>
        </p:nvSpPr>
        <p:spPr bwMode="gray">
          <a:xfrm>
            <a:off x="6781800" y="65532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0">
                <a:ea typeface="新細明體" charset="-120"/>
              </a:defRPr>
            </a:lvl1pPr>
          </a:lstStyle>
          <a:p>
            <a:fld id="{0A401D17-AF61-4223-AC3B-EEAA41437172}"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p:txStyles>
    <p:titleStyle>
      <a:lvl1pPr algn="l" rtl="0" eaLnBrk="1" fontAlgn="base" hangingPunct="1">
        <a:spcBef>
          <a:spcPct val="0"/>
        </a:spcBef>
        <a:spcAft>
          <a:spcPct val="0"/>
        </a:spcAft>
        <a:defRPr sz="2800" b="1">
          <a:solidFill>
            <a:schemeClr val="bg1"/>
          </a:solidFill>
          <a:latin typeface="+mj-lt"/>
          <a:ea typeface="+mj-ea"/>
          <a:cs typeface="+mj-cs"/>
        </a:defRPr>
      </a:lvl1pPr>
      <a:lvl2pPr algn="l" rtl="0" eaLnBrk="1" fontAlgn="base" hangingPunct="1">
        <a:spcBef>
          <a:spcPct val="0"/>
        </a:spcBef>
        <a:spcAft>
          <a:spcPct val="0"/>
        </a:spcAft>
        <a:defRPr sz="2800" b="1">
          <a:solidFill>
            <a:schemeClr val="bg1"/>
          </a:solidFill>
          <a:latin typeface="Verdana" pitchFamily="34" charset="0"/>
        </a:defRPr>
      </a:lvl2pPr>
      <a:lvl3pPr algn="l" rtl="0" eaLnBrk="1" fontAlgn="base" hangingPunct="1">
        <a:spcBef>
          <a:spcPct val="0"/>
        </a:spcBef>
        <a:spcAft>
          <a:spcPct val="0"/>
        </a:spcAft>
        <a:defRPr sz="2800" b="1">
          <a:solidFill>
            <a:schemeClr val="bg1"/>
          </a:solidFill>
          <a:latin typeface="Verdana" pitchFamily="34" charset="0"/>
        </a:defRPr>
      </a:lvl3pPr>
      <a:lvl4pPr algn="l" rtl="0" eaLnBrk="1" fontAlgn="base" hangingPunct="1">
        <a:spcBef>
          <a:spcPct val="0"/>
        </a:spcBef>
        <a:spcAft>
          <a:spcPct val="0"/>
        </a:spcAft>
        <a:defRPr sz="2800" b="1">
          <a:solidFill>
            <a:schemeClr val="bg1"/>
          </a:solidFill>
          <a:latin typeface="Verdana" pitchFamily="34" charset="0"/>
        </a:defRPr>
      </a:lvl4pPr>
      <a:lvl5pPr algn="l" rtl="0" eaLnBrk="1" fontAlgn="base" hangingPunct="1">
        <a:spcBef>
          <a:spcPct val="0"/>
        </a:spcBef>
        <a:spcAft>
          <a:spcPct val="0"/>
        </a:spcAft>
        <a:defRPr sz="2800" b="1">
          <a:solidFill>
            <a:schemeClr val="bg1"/>
          </a:solidFill>
          <a:latin typeface="Verdana" pitchFamily="34" charset="0"/>
        </a:defRPr>
      </a:lvl5pPr>
      <a:lvl6pPr marL="457200" algn="l" rtl="0" eaLnBrk="1" fontAlgn="base" hangingPunct="1">
        <a:spcBef>
          <a:spcPct val="0"/>
        </a:spcBef>
        <a:spcAft>
          <a:spcPct val="0"/>
        </a:spcAft>
        <a:defRPr sz="2800" b="1">
          <a:solidFill>
            <a:schemeClr val="bg1"/>
          </a:solidFill>
          <a:latin typeface="Verdana" pitchFamily="34" charset="0"/>
        </a:defRPr>
      </a:lvl6pPr>
      <a:lvl7pPr marL="914400" algn="l" rtl="0" eaLnBrk="1" fontAlgn="base" hangingPunct="1">
        <a:spcBef>
          <a:spcPct val="0"/>
        </a:spcBef>
        <a:spcAft>
          <a:spcPct val="0"/>
        </a:spcAft>
        <a:defRPr sz="2800" b="1">
          <a:solidFill>
            <a:schemeClr val="bg1"/>
          </a:solidFill>
          <a:latin typeface="Verdana" pitchFamily="34" charset="0"/>
        </a:defRPr>
      </a:lvl7pPr>
      <a:lvl8pPr marL="1371600" algn="l" rtl="0" eaLnBrk="1" fontAlgn="base" hangingPunct="1">
        <a:spcBef>
          <a:spcPct val="0"/>
        </a:spcBef>
        <a:spcAft>
          <a:spcPct val="0"/>
        </a:spcAft>
        <a:defRPr sz="2800" b="1">
          <a:solidFill>
            <a:schemeClr val="bg1"/>
          </a:solidFill>
          <a:latin typeface="Verdana" pitchFamily="34" charset="0"/>
        </a:defRPr>
      </a:lvl8pPr>
      <a:lvl9pPr marL="1828800" algn="l" rtl="0" eaLnBrk="1" fontAlgn="base" hangingPunct="1">
        <a:spcBef>
          <a:spcPct val="0"/>
        </a:spcBef>
        <a:spcAft>
          <a:spcPct val="0"/>
        </a:spcAft>
        <a:defRPr sz="2800" b="1">
          <a:solidFill>
            <a:schemeClr val="bg1"/>
          </a:solidFill>
          <a:latin typeface="Verdana" pitchFamily="34"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2800" b="1">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law.moj.gov.tw/LawClass/LawSingle.aspx?pcode=N0030014&amp;flno=2"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hyperlink" Target="https://law.moj.gov.tw/LawClass/LawSingle.aspx?pcode=N0030014&amp;flno=2"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law.moj.gov.tw/LawClass/LawSingle.aspx?pcode=H0060042&amp;flno=27" TargetMode="External"/><Relationship Id="rId2" Type="http://schemas.openxmlformats.org/officeDocument/2006/relationships/hyperlink" Target="https://law.moj.gov.tw/LawClass/LawAll.aspx?pcode=H0060042"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s://law.moj.gov.tw/LawClass/LawSingle.aspx?pcode=N0030014&amp;flno=2"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law.moj.gov.tw/LawClass/LawSingle.aspx?pcode=N0030014&amp;flno=2"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s://law.moj.gov.tw/LawClass/LawSingle.aspx?pcode=N0030014&amp;flno=2"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hyperlink" Target="https://law.moj.gov.tw/LawClass/LawSingle.aspx?pcode=N0030014&amp;flno=2"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law.moj.gov.tw/LawClass/LawSingle.aspx?pcode=N0030015&amp;flno=7"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law.moj.gov.tw/LawClass/LawSingle.aspx?pcode=N0030015&amp;flno=4-1"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law.moj.gov.tw/LawClass/LawSingle.aspx?pcode=N0030015&amp;flno=4-1"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hyperlink" Target="https://law.moj.gov.tw/LawClass/LawSingle.aspx?pcode=N0030015&amp;flno=4-1"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https://law.moj.gov.tw/LawClass/LawSingle.aspx?pcode=N0030015&amp;flno=4-1"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https://law.moj.gov.tw/LawClass/LawSingle.aspx?pcode=D0050074&amp;flno=12"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https://law.moj.gov.tw/LawClass/LawSingle.aspx?pcode=N0030015&amp;flno=4-1"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hyperlink" Target="https://law.moj.gov.tw/LawClass/LawSingle.aspx?pcode=D0050074&amp;flno=14"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hyperlink" Target="https://law.moj.gov.tw/LawClass/LawSingle.aspx?pcode=D0050074&amp;flno=27"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s://law.moj.gov.tw/LawClass/LawSingle.aspx?pcode=D0050074&amp;flno=25"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s://law.moj.gov.tw/LawClass/LawSingle.aspx?pcode=H0080067&amp;flno=3"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law.moj.gov.tw/LawClass/LawSingle.aspx?pcode=D0050074&amp;flno=25" TargetMode="External"/><Relationship Id="rId2" Type="http://schemas.openxmlformats.org/officeDocument/2006/relationships/hyperlink" Target="https://law.moj.gov.tw/LawClass/LawSingle.aspx?pcode=C0000001&amp;flno=304"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s://law.moj.gov.tw/LawClass/LawSingle.aspx?pcode=C0000001&amp;flno=304"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9" name="Rectangle 7"/>
          <p:cNvSpPr>
            <a:spLocks noChangeArrowheads="1"/>
          </p:cNvSpPr>
          <p:nvPr/>
        </p:nvSpPr>
        <p:spPr bwMode="auto">
          <a:xfrm>
            <a:off x="4714876" y="2428868"/>
            <a:ext cx="4195762" cy="2667000"/>
          </a:xfrm>
          <a:prstGeom prst="rect">
            <a:avLst/>
          </a:prstGeom>
          <a:noFill/>
          <a:ln w="9525">
            <a:solidFill>
              <a:schemeClr val="hlink"/>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pic>
        <p:nvPicPr>
          <p:cNvPr id="7" name="圖片 6" descr="S__10616839.jpg"/>
          <p:cNvPicPr>
            <a:picLocks noChangeAspect="1"/>
          </p:cNvPicPr>
          <p:nvPr/>
        </p:nvPicPr>
        <p:blipFill>
          <a:blip r:embed="rId2" cstate="print"/>
          <a:stretch>
            <a:fillRect/>
          </a:stretch>
        </p:blipFill>
        <p:spPr>
          <a:xfrm>
            <a:off x="7429521" y="285727"/>
            <a:ext cx="1394458" cy="906793"/>
          </a:xfrm>
          <a:prstGeom prst="rect">
            <a:avLst/>
          </a:prstGeom>
        </p:spPr>
      </p:pic>
      <p:sp>
        <p:nvSpPr>
          <p:cNvPr id="14" name="矩形 13"/>
          <p:cNvSpPr/>
          <p:nvPr/>
        </p:nvSpPr>
        <p:spPr>
          <a:xfrm>
            <a:off x="4643438" y="5214950"/>
            <a:ext cx="3877986" cy="1077218"/>
          </a:xfrm>
          <a:prstGeom prst="rect">
            <a:avLst/>
          </a:prstGeom>
        </p:spPr>
        <p:txBody>
          <a:bodyPr wrap="square">
            <a:spAutoFit/>
          </a:bodyPr>
          <a:lstStyle/>
          <a:p>
            <a:pPr algn="ctr" fontAlgn="auto">
              <a:spcAft>
                <a:spcPts val="0"/>
              </a:spcAft>
              <a:buClr>
                <a:srgbClr val="FF0000"/>
              </a:buClr>
              <a:defRPr/>
            </a:pPr>
            <a:r>
              <a:rPr lang="zh-TW" altLang="en-US" sz="32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吳昌吉</a:t>
            </a:r>
            <a:endParaRPr lang="en-US" altLang="zh-TW" sz="32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endParaRPr>
          </a:p>
          <a:p>
            <a:pPr algn="ctr" fontAlgn="auto">
              <a:spcAft>
                <a:spcPts val="0"/>
              </a:spcAft>
              <a:buClr>
                <a:srgbClr val="FF0000"/>
              </a:buClr>
              <a:defRPr/>
            </a:pPr>
            <a:r>
              <a:rPr lang="en-US" altLang="zh-TW" sz="32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115</a:t>
            </a:r>
            <a:r>
              <a:rPr lang="zh-TW" altLang="en-US" sz="32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年</a:t>
            </a:r>
            <a:r>
              <a:rPr lang="en-US" altLang="zh-TW" sz="32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7</a:t>
            </a:r>
            <a:r>
              <a:rPr lang="zh-TW" altLang="en-US" sz="32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月</a:t>
            </a:r>
            <a:endParaRPr lang="zh-TW" altLang="en-US" sz="32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endParaRPr>
          </a:p>
        </p:txBody>
      </p:sp>
      <p:pic>
        <p:nvPicPr>
          <p:cNvPr id="15" name="图片占位符 5"/>
          <p:cNvPicPr>
            <a:picLocks noChangeAspect="1"/>
          </p:cNvPicPr>
          <p:nvPr/>
        </p:nvPicPr>
        <p:blipFill>
          <a:blip r:embed="rId3" cstate="print"/>
          <a:stretch>
            <a:fillRect/>
          </a:stretch>
        </p:blipFill>
        <p:spPr>
          <a:xfrm>
            <a:off x="4572000" y="2214554"/>
            <a:ext cx="4214842" cy="2714644"/>
          </a:xfrm>
          <a:prstGeom prst="rect">
            <a:avLst/>
          </a:prstGeom>
        </p:spPr>
      </p:pic>
      <p:sp>
        <p:nvSpPr>
          <p:cNvPr id="8" name="日期版面配置區 3"/>
          <p:cNvSpPr>
            <a:spLocks noGrp="1"/>
          </p:cNvSpPr>
          <p:nvPr>
            <p:ph type="dt" sz="half" idx="2"/>
          </p:nvPr>
        </p:nvSpPr>
        <p:spPr>
          <a:xfrm>
            <a:off x="228600" y="6553200"/>
            <a:ext cx="2133600" cy="244475"/>
          </a:xfrm>
        </p:spPr>
        <p:txBody>
          <a:bodyPr/>
          <a:lstStyle/>
          <a:p>
            <a:r>
              <a:rPr lang="en-US" altLang="zh-TW" dirty="0" smtClean="0"/>
              <a:t>http://210.59.7.16/sundance/</a:t>
            </a:r>
            <a:endParaRPr lang="en-US" altLang="zh-TW" dirty="0"/>
          </a:p>
        </p:txBody>
      </p:sp>
      <p:sp>
        <p:nvSpPr>
          <p:cNvPr id="9" name="矩形 8"/>
          <p:cNvSpPr/>
          <p:nvPr/>
        </p:nvSpPr>
        <p:spPr>
          <a:xfrm>
            <a:off x="179512" y="1182561"/>
            <a:ext cx="8644467" cy="3416320"/>
          </a:xfrm>
          <a:prstGeom prst="rect">
            <a:avLst/>
          </a:prstGeom>
        </p:spPr>
        <p:txBody>
          <a:bodyPr wrap="square">
            <a:spAutoFit/>
          </a:bodyPr>
          <a:lstStyle/>
          <a:p>
            <a:pPr algn="l"/>
            <a:r>
              <a:rPr lang="zh-TW" altLang="en-US" sz="54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上騰工商</a:t>
            </a:r>
            <a:r>
              <a:rPr lang="en-US" altLang="zh-TW" sz="54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114</a:t>
            </a:r>
            <a:r>
              <a:rPr lang="zh-TW" altLang="en-US" sz="54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學年度建教班  </a:t>
            </a:r>
            <a:endParaRPr lang="en-US" altLang="zh-TW" sz="54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endParaRPr>
          </a:p>
          <a:p>
            <a:pPr algn="l"/>
            <a:r>
              <a:rPr lang="zh-TW" altLang="en-US" sz="54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 </a:t>
            </a:r>
            <a:r>
              <a:rPr lang="zh-TW" altLang="en-US" sz="54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   職前訓練</a:t>
            </a:r>
            <a:endParaRPr lang="en-US" altLang="zh-TW" sz="54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endParaRPr>
          </a:p>
          <a:p>
            <a:pPr algn="l"/>
            <a:r>
              <a:rPr lang="zh-TW" altLang="en-US" sz="54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性別</a:t>
            </a:r>
            <a:r>
              <a:rPr lang="zh-TW" altLang="en-US" sz="5400" dirty="0" smtClean="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平等課程</a:t>
            </a:r>
            <a:r>
              <a:rPr lang="en-US" altLang="zh-TW" sz="54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t/>
            </a:r>
            <a:br>
              <a:rPr lang="en-US" altLang="zh-TW" sz="54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rPr>
            </a:br>
            <a:endParaRPr lang="zh-TW" altLang="en-US" sz="5400" dirty="0">
              <a:solidFill>
                <a:srgbClr val="FF0000"/>
              </a:solidFill>
              <a:effectLst>
                <a:outerShdw blurRad="38100" dist="38100" dir="2700000" algn="tl">
                  <a:srgbClr val="000000">
                    <a:alpha val="43137"/>
                  </a:srgbClr>
                </a:outerShdw>
              </a:effectLst>
              <a:latin typeface="微軟正黑體" pitchFamily="34" charset="-120"/>
              <a:ea typeface="微軟正黑體" pitchFamily="34" charset="-120"/>
            </a:endParaRPr>
          </a:p>
        </p:txBody>
      </p:sp>
    </p:spTree>
    <p:extLst>
      <p:ext uri="{BB962C8B-B14F-4D97-AF65-F5344CB8AC3E}">
        <p14:creationId xmlns:p14="http://schemas.microsoft.com/office/powerpoint/2010/main" val="6863082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3214678" y="714356"/>
            <a:ext cx="2214578" cy="533400"/>
          </a:xfrm>
        </p:spPr>
        <p:txBody>
          <a:bodyPr/>
          <a:lstStyle/>
          <a:p>
            <a:pPr algn="ctr">
              <a:buClr>
                <a:srgbClr val="FF0000"/>
              </a:buClr>
              <a:defRPr/>
            </a:pPr>
            <a:r>
              <a:rPr lang="zh-TW" altLang="en-US" sz="4400" kern="1200" dirty="0" smtClean="0">
                <a:latin typeface="文鼎中黑"/>
              </a:rPr>
              <a:t>目  錄</a:t>
            </a:r>
            <a:endParaRPr lang="en-US" altLang="zh-TW" sz="4400" kern="1200" dirty="0">
              <a:latin typeface="文鼎中黑"/>
            </a:endParaRPr>
          </a:p>
        </p:txBody>
      </p:sp>
      <p:grpSp>
        <p:nvGrpSpPr>
          <p:cNvPr id="102404" name="Group 4"/>
          <p:cNvGrpSpPr>
            <a:grpSpLocks/>
          </p:cNvGrpSpPr>
          <p:nvPr/>
        </p:nvGrpSpPr>
        <p:grpSpPr bwMode="auto">
          <a:xfrm>
            <a:off x="1761292" y="4437112"/>
            <a:ext cx="5041548" cy="1623609"/>
            <a:chOff x="1296" y="1824"/>
            <a:chExt cx="2917" cy="746"/>
          </a:xfrm>
        </p:grpSpPr>
        <p:sp>
          <p:nvSpPr>
            <p:cNvPr id="102405" name="AutoShape 5"/>
            <p:cNvSpPr>
              <a:spLocks noChangeArrowheads="1"/>
            </p:cNvSpPr>
            <p:nvPr/>
          </p:nvSpPr>
          <p:spPr bwMode="gray">
            <a:xfrm>
              <a:off x="1536" y="1899"/>
              <a:ext cx="2677" cy="531"/>
            </a:xfrm>
            <a:prstGeom prst="roundRect">
              <a:avLst>
                <a:gd name="adj" fmla="val 16667"/>
              </a:avLst>
            </a:prstGeom>
            <a:gradFill rotWithShape="1">
              <a:gsLst>
                <a:gs pos="0">
                  <a:schemeClr val="accent2"/>
                </a:gs>
                <a:gs pos="50000">
                  <a:schemeClr val="accent2">
                    <a:gamma/>
                    <a:tint val="21176"/>
                    <a:invGamma/>
                  </a:schemeClr>
                </a:gs>
                <a:gs pos="100000">
                  <a:schemeClr val="accent2"/>
                </a:gs>
              </a:gsLst>
              <a:lin ang="5400000" scaled="1"/>
            </a:gradFill>
            <a:ln w="12700" algn="ctr">
              <a:solidFill>
                <a:schemeClr val="bg1"/>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zh-TW" altLang="en-US"/>
            </a:p>
          </p:txBody>
        </p:sp>
        <p:sp>
          <p:nvSpPr>
            <p:cNvPr id="102406" name="AutoShape 6"/>
            <p:cNvSpPr>
              <a:spLocks noChangeArrowheads="1"/>
            </p:cNvSpPr>
            <p:nvPr/>
          </p:nvSpPr>
          <p:spPr bwMode="gray">
            <a:xfrm>
              <a:off x="1296" y="1824"/>
              <a:ext cx="432" cy="432"/>
            </a:xfrm>
            <a:prstGeom prst="diamond">
              <a:avLst/>
            </a:prstGeom>
            <a:solidFill>
              <a:schemeClr val="accent2"/>
            </a:solidFill>
            <a:ln w="25400" algn="ctr">
              <a:solidFill>
                <a:schemeClr val="bg1"/>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zh-TW" altLang="en-US"/>
            </a:p>
          </p:txBody>
        </p:sp>
        <p:sp>
          <p:nvSpPr>
            <p:cNvPr id="102407" name="Text Box 7"/>
            <p:cNvSpPr txBox="1">
              <a:spLocks noChangeArrowheads="1"/>
            </p:cNvSpPr>
            <p:nvPr/>
          </p:nvSpPr>
          <p:spPr bwMode="gray">
            <a:xfrm>
              <a:off x="1680" y="1934"/>
              <a:ext cx="2160" cy="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TW" altLang="en-US" sz="2800" dirty="0">
                  <a:solidFill>
                    <a:srgbClr val="000000"/>
                  </a:solidFill>
                  <a:ea typeface="新細明體" charset="-120"/>
                </a:rPr>
                <a:t>性別平等教育法暨施行細則</a:t>
              </a:r>
              <a:endParaRPr lang="en-US" altLang="zh-TW" sz="2800" dirty="0">
                <a:solidFill>
                  <a:srgbClr val="000000"/>
                </a:solidFill>
                <a:ea typeface="新細明體" charset="-120"/>
              </a:endParaRPr>
            </a:p>
            <a:p>
              <a:pPr algn="ctr" eaLnBrk="0" hangingPunct="0"/>
              <a:endParaRPr lang="en-US" altLang="zh-TW" sz="2800" dirty="0">
                <a:solidFill>
                  <a:srgbClr val="000000"/>
                </a:solidFill>
                <a:ea typeface="新細明體" charset="-120"/>
              </a:endParaRPr>
            </a:p>
          </p:txBody>
        </p:sp>
        <p:sp>
          <p:nvSpPr>
            <p:cNvPr id="102408" name="Text Box 8"/>
            <p:cNvSpPr txBox="1">
              <a:spLocks noChangeArrowheads="1"/>
            </p:cNvSpPr>
            <p:nvPr/>
          </p:nvSpPr>
          <p:spPr bwMode="gray">
            <a:xfrm>
              <a:off x="1401" y="1928"/>
              <a:ext cx="20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zh-TW" sz="2400" b="0" dirty="0" smtClean="0">
                  <a:solidFill>
                    <a:schemeClr val="bg1"/>
                  </a:solidFill>
                  <a:ea typeface="新細明體" charset="-120"/>
                </a:rPr>
                <a:t>3</a:t>
              </a:r>
              <a:endParaRPr lang="en-US" altLang="zh-TW" sz="2400" b="0" dirty="0">
                <a:solidFill>
                  <a:schemeClr val="bg1"/>
                </a:solidFill>
                <a:ea typeface="新細明體" charset="-120"/>
              </a:endParaRPr>
            </a:p>
          </p:txBody>
        </p:sp>
      </p:grpSp>
      <p:grpSp>
        <p:nvGrpSpPr>
          <p:cNvPr id="102409" name="Group 9"/>
          <p:cNvGrpSpPr>
            <a:grpSpLocks/>
          </p:cNvGrpSpPr>
          <p:nvPr/>
        </p:nvGrpSpPr>
        <p:grpSpPr bwMode="auto">
          <a:xfrm>
            <a:off x="1642280" y="3149957"/>
            <a:ext cx="5162532" cy="1601567"/>
            <a:chOff x="1285" y="1829"/>
            <a:chExt cx="2987" cy="839"/>
          </a:xfrm>
        </p:grpSpPr>
        <p:sp>
          <p:nvSpPr>
            <p:cNvPr id="102410" name="AutoShape 10"/>
            <p:cNvSpPr>
              <a:spLocks noChangeArrowheads="1"/>
            </p:cNvSpPr>
            <p:nvPr/>
          </p:nvSpPr>
          <p:spPr bwMode="gray">
            <a:xfrm>
              <a:off x="1536" y="1899"/>
              <a:ext cx="2736" cy="499"/>
            </a:xfrm>
            <a:prstGeom prst="roundRect">
              <a:avLst>
                <a:gd name="adj" fmla="val 16667"/>
              </a:avLst>
            </a:prstGeom>
            <a:gradFill rotWithShape="1">
              <a:gsLst>
                <a:gs pos="0">
                  <a:schemeClr val="accent1"/>
                </a:gs>
                <a:gs pos="50000">
                  <a:schemeClr val="accent1">
                    <a:gamma/>
                    <a:tint val="21176"/>
                    <a:invGamma/>
                  </a:schemeClr>
                </a:gs>
                <a:gs pos="100000">
                  <a:schemeClr val="accent1"/>
                </a:gs>
              </a:gsLst>
              <a:lin ang="5400000" scaled="1"/>
            </a:gradFill>
            <a:ln w="12700" algn="ctr">
              <a:solidFill>
                <a:schemeClr val="bg1"/>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zh-TW" altLang="en-US"/>
            </a:p>
          </p:txBody>
        </p:sp>
        <p:sp>
          <p:nvSpPr>
            <p:cNvPr id="102411" name="AutoShape 11"/>
            <p:cNvSpPr>
              <a:spLocks noChangeArrowheads="1"/>
            </p:cNvSpPr>
            <p:nvPr/>
          </p:nvSpPr>
          <p:spPr bwMode="gray">
            <a:xfrm>
              <a:off x="1285" y="1829"/>
              <a:ext cx="432" cy="432"/>
            </a:xfrm>
            <a:prstGeom prst="diamond">
              <a:avLst/>
            </a:prstGeom>
            <a:solidFill>
              <a:schemeClr val="accent1"/>
            </a:solidFill>
            <a:ln w="25400" algn="ctr">
              <a:solidFill>
                <a:schemeClr val="bg1"/>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zh-TW" altLang="en-US"/>
            </a:p>
          </p:txBody>
        </p:sp>
        <p:sp>
          <p:nvSpPr>
            <p:cNvPr id="102412" name="Text Box 12"/>
            <p:cNvSpPr txBox="1">
              <a:spLocks noChangeArrowheads="1"/>
            </p:cNvSpPr>
            <p:nvPr/>
          </p:nvSpPr>
          <p:spPr bwMode="gray">
            <a:xfrm>
              <a:off x="1747" y="1942"/>
              <a:ext cx="2160" cy="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TW" altLang="en-US" sz="2800" dirty="0"/>
                <a:t>性騷擾防治法暨施行細則</a:t>
              </a:r>
            </a:p>
            <a:p>
              <a:pPr algn="ctr" eaLnBrk="0" hangingPunct="0"/>
              <a:endParaRPr lang="en-US" altLang="zh-TW" sz="2800" dirty="0" smtClean="0">
                <a:solidFill>
                  <a:srgbClr val="000000"/>
                </a:solidFill>
                <a:ea typeface="新細明體" charset="-120"/>
              </a:endParaRPr>
            </a:p>
          </p:txBody>
        </p:sp>
        <p:sp>
          <p:nvSpPr>
            <p:cNvPr id="102413" name="Text Box 13"/>
            <p:cNvSpPr txBox="1">
              <a:spLocks noChangeArrowheads="1"/>
            </p:cNvSpPr>
            <p:nvPr/>
          </p:nvSpPr>
          <p:spPr bwMode="gray">
            <a:xfrm>
              <a:off x="1409" y="1943"/>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zh-TW" sz="2400" b="0" dirty="0">
                  <a:solidFill>
                    <a:schemeClr val="bg1"/>
                  </a:solidFill>
                  <a:ea typeface="新細明體" charset="-120"/>
                </a:rPr>
                <a:t>2</a:t>
              </a:r>
            </a:p>
          </p:txBody>
        </p:sp>
      </p:gr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6296" y="1746113"/>
            <a:ext cx="1544836" cy="3846109"/>
          </a:xfrm>
          <a:prstGeom prst="rect">
            <a:avLst/>
          </a:prstGeom>
        </p:spPr>
      </p:pic>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54" y="751736"/>
            <a:ext cx="2027604" cy="4337980"/>
          </a:xfrm>
          <a:prstGeom prst="rect">
            <a:avLst/>
          </a:prstGeom>
        </p:spPr>
      </p:pic>
      <p:grpSp>
        <p:nvGrpSpPr>
          <p:cNvPr id="15" name="Group 4"/>
          <p:cNvGrpSpPr>
            <a:grpSpLocks/>
          </p:cNvGrpSpPr>
          <p:nvPr/>
        </p:nvGrpSpPr>
        <p:grpSpPr bwMode="auto">
          <a:xfrm>
            <a:off x="1655795" y="1659971"/>
            <a:ext cx="5041548" cy="1623609"/>
            <a:chOff x="1296" y="1824"/>
            <a:chExt cx="2917" cy="746"/>
          </a:xfrm>
        </p:grpSpPr>
        <p:sp>
          <p:nvSpPr>
            <p:cNvPr id="16" name="AutoShape 5"/>
            <p:cNvSpPr>
              <a:spLocks noChangeArrowheads="1"/>
            </p:cNvSpPr>
            <p:nvPr/>
          </p:nvSpPr>
          <p:spPr bwMode="gray">
            <a:xfrm>
              <a:off x="1536" y="1899"/>
              <a:ext cx="2677" cy="531"/>
            </a:xfrm>
            <a:prstGeom prst="roundRect">
              <a:avLst>
                <a:gd name="adj" fmla="val 16667"/>
              </a:avLst>
            </a:prstGeom>
            <a:gradFill rotWithShape="1">
              <a:gsLst>
                <a:gs pos="0">
                  <a:schemeClr val="accent2"/>
                </a:gs>
                <a:gs pos="50000">
                  <a:schemeClr val="accent2">
                    <a:gamma/>
                    <a:tint val="21176"/>
                    <a:invGamma/>
                  </a:schemeClr>
                </a:gs>
                <a:gs pos="100000">
                  <a:schemeClr val="accent2"/>
                </a:gs>
              </a:gsLst>
              <a:lin ang="5400000" scaled="1"/>
            </a:gradFill>
            <a:ln w="12700" algn="ctr">
              <a:solidFill>
                <a:schemeClr val="bg1"/>
              </a:solidFill>
              <a:round/>
              <a:headEnd/>
              <a:tailEnd/>
            </a:ln>
            <a:effectLst/>
            <a:extLst>
              <a:ext uri="{AF507438-7753-43E0-B8FC-AC1667EBCBE1}">
                <a14:hiddenEffects xmlns:a14="http://schemas.microsoft.com/office/drawing/2010/main">
                  <a:effectLst>
                    <a:outerShdw dist="99190" dir="2388334" algn="ctr" rotWithShape="0">
                      <a:srgbClr val="333333">
                        <a:alpha val="50000"/>
                      </a:srgbClr>
                    </a:outerShdw>
                  </a:effectLst>
                </a14:hiddenEffects>
              </a:ext>
            </a:extLst>
          </p:spPr>
          <p:txBody>
            <a:bodyPr wrap="none" anchor="ctr"/>
            <a:lstStyle/>
            <a:p>
              <a:endParaRPr lang="zh-TW" altLang="en-US"/>
            </a:p>
          </p:txBody>
        </p:sp>
        <p:sp>
          <p:nvSpPr>
            <p:cNvPr id="17" name="AutoShape 6"/>
            <p:cNvSpPr>
              <a:spLocks noChangeArrowheads="1"/>
            </p:cNvSpPr>
            <p:nvPr/>
          </p:nvSpPr>
          <p:spPr bwMode="gray">
            <a:xfrm>
              <a:off x="1296" y="1824"/>
              <a:ext cx="432" cy="432"/>
            </a:xfrm>
            <a:prstGeom prst="diamond">
              <a:avLst/>
            </a:prstGeom>
            <a:solidFill>
              <a:schemeClr val="accent2"/>
            </a:solidFill>
            <a:ln w="25400" algn="ctr">
              <a:solidFill>
                <a:schemeClr val="bg1"/>
              </a:solidFill>
              <a:miter lim="800000"/>
              <a:headEnd/>
              <a:tailEnd/>
            </a:ln>
            <a:effectLst/>
            <a:extLst>
              <a:ext uri="{AF507438-7753-43E0-B8FC-AC1667EBCBE1}">
                <a14:hiddenEffects xmlns:a14="http://schemas.microsoft.com/office/drawing/2010/main">
                  <a:effectLst>
                    <a:outerShdw dist="63500" dir="2212194" algn="ctr" rotWithShape="0">
                      <a:srgbClr val="333333">
                        <a:alpha val="50000"/>
                      </a:srgbClr>
                    </a:outerShdw>
                  </a:effectLst>
                </a14:hiddenEffects>
              </a:ext>
            </a:extLst>
          </p:spPr>
          <p:txBody>
            <a:bodyPr wrap="none" anchor="ctr"/>
            <a:lstStyle/>
            <a:p>
              <a:endParaRPr lang="zh-TW" altLang="en-US"/>
            </a:p>
          </p:txBody>
        </p:sp>
        <p:sp>
          <p:nvSpPr>
            <p:cNvPr id="18" name="Text Box 7"/>
            <p:cNvSpPr txBox="1">
              <a:spLocks noChangeArrowheads="1"/>
            </p:cNvSpPr>
            <p:nvPr/>
          </p:nvSpPr>
          <p:spPr bwMode="gray">
            <a:xfrm>
              <a:off x="1680" y="1934"/>
              <a:ext cx="2160" cy="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zh-TW" altLang="en-US" sz="2800" dirty="0">
                  <a:solidFill>
                    <a:srgbClr val="000000"/>
                  </a:solidFill>
                  <a:ea typeface="新細明體" charset="-120"/>
                </a:rPr>
                <a:t>性別平等工作法暨施行細則</a:t>
              </a:r>
              <a:endParaRPr lang="en-US" altLang="zh-TW" sz="2800" dirty="0">
                <a:solidFill>
                  <a:srgbClr val="000000"/>
                </a:solidFill>
                <a:ea typeface="新細明體" charset="-120"/>
              </a:endParaRPr>
            </a:p>
            <a:p>
              <a:pPr algn="ctr" eaLnBrk="0" hangingPunct="0"/>
              <a:endParaRPr lang="en-US" altLang="zh-TW" sz="2800" dirty="0">
                <a:solidFill>
                  <a:srgbClr val="000000"/>
                </a:solidFill>
                <a:ea typeface="新細明體" charset="-120"/>
              </a:endParaRPr>
            </a:p>
          </p:txBody>
        </p:sp>
        <p:sp>
          <p:nvSpPr>
            <p:cNvPr id="19" name="Text Box 8"/>
            <p:cNvSpPr txBox="1">
              <a:spLocks noChangeArrowheads="1"/>
            </p:cNvSpPr>
            <p:nvPr/>
          </p:nvSpPr>
          <p:spPr bwMode="gray">
            <a:xfrm>
              <a:off x="1393" y="1928"/>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2457" dir="9843276" algn="ctr" rotWithShape="0">
                      <a:schemeClr val="bg2"/>
                    </a:outerShdw>
                  </a:effectLst>
                </a14:hiddenEffects>
              </a:ext>
            </a:extLst>
          </p:spPr>
          <p:txBody>
            <a:bodyPr wrap="none">
              <a:spAutoFit/>
            </a:bodyPr>
            <a:lstStyle/>
            <a:p>
              <a:pPr algn="ctr" eaLnBrk="0" hangingPunct="0"/>
              <a:r>
                <a:rPr lang="en-US" altLang="zh-TW" sz="2400" b="0" dirty="0">
                  <a:solidFill>
                    <a:schemeClr val="bg1"/>
                  </a:solidFill>
                  <a:ea typeface="新細明體" charset="-120"/>
                </a:rPr>
                <a:t>1</a:t>
              </a:r>
            </a:p>
          </p:txBody>
        </p:sp>
      </p:grpSp>
    </p:spTree>
    <p:extLst>
      <p:ext uri="{BB962C8B-B14F-4D97-AF65-F5344CB8AC3E}">
        <p14:creationId xmlns:p14="http://schemas.microsoft.com/office/powerpoint/2010/main" val="1521356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標題 13"/>
          <p:cNvSpPr>
            <a:spLocks noGrp="1"/>
          </p:cNvSpPr>
          <p:nvPr>
            <p:ph type="title"/>
          </p:nvPr>
        </p:nvSpPr>
        <p:spPr>
          <a:xfrm>
            <a:off x="1295400" y="620689"/>
            <a:ext cx="7315200" cy="936104"/>
          </a:xfrm>
        </p:spPr>
        <p:txBody>
          <a:bodyPr/>
          <a:lstStyle/>
          <a:p>
            <a:pPr algn="ctr"/>
            <a:r>
              <a:rPr lang="zh-TW" altLang="zh-TW" dirty="0" smtClean="0"/>
              <a:t>性別</a:t>
            </a:r>
            <a:r>
              <a:rPr lang="zh-TW" altLang="en-US" dirty="0" smtClean="0"/>
              <a:t>平等</a:t>
            </a:r>
            <a:r>
              <a:rPr lang="zh-TW" altLang="zh-TW" dirty="0" smtClean="0"/>
              <a:t>工作法</a:t>
            </a:r>
            <a:r>
              <a:rPr lang="en-US" altLang="zh-TW" dirty="0"/>
              <a:t/>
            </a:r>
            <a:br>
              <a:rPr lang="en-US" altLang="zh-TW" dirty="0"/>
            </a:br>
            <a:r>
              <a:rPr lang="en-US" altLang="zh-TW" dirty="0" smtClean="0">
                <a:solidFill>
                  <a:srgbClr val="FF0000"/>
                </a:solidFill>
              </a:rPr>
              <a:t>112.08.16</a:t>
            </a:r>
            <a:r>
              <a:rPr lang="zh-TW" altLang="en-US" dirty="0" smtClean="0"/>
              <a:t>修訂</a:t>
            </a:r>
            <a:endParaRPr lang="zh-TW" altLang="en-US" dirty="0"/>
          </a:p>
        </p:txBody>
      </p:sp>
      <p:sp>
        <p:nvSpPr>
          <p:cNvPr id="9" name="Text Box 6"/>
          <p:cNvSpPr txBox="1">
            <a:spLocks noChangeArrowheads="1"/>
          </p:cNvSpPr>
          <p:nvPr/>
        </p:nvSpPr>
        <p:spPr bwMode="auto">
          <a:xfrm>
            <a:off x="467544" y="1556792"/>
            <a:ext cx="8208912" cy="4031873"/>
          </a:xfrm>
          <a:prstGeom prst="rect">
            <a:avLst/>
          </a:prstGeom>
          <a:noFill/>
          <a:ln w="9525">
            <a:noFill/>
            <a:miter lim="800000"/>
            <a:headEnd/>
            <a:tailEnd/>
          </a:ln>
        </p:spPr>
        <p:txBody>
          <a:bodyPr wrap="square">
            <a:spAutoFit/>
          </a:bodyPr>
          <a:lstStyle/>
          <a:p>
            <a:pPr algn="l">
              <a:spcBef>
                <a:spcPct val="50000"/>
              </a:spcBef>
            </a:pPr>
            <a:r>
              <a:rPr lang="zh-TW" altLang="zh-TW" sz="3200" u="sng" dirty="0" smtClean="0">
                <a:hlinkClick r:id="rId2"/>
              </a:rPr>
              <a:t>第</a:t>
            </a:r>
            <a:r>
              <a:rPr lang="en-US" altLang="zh-TW" sz="3200" u="sng" dirty="0" smtClean="0">
                <a:hlinkClick r:id="rId2"/>
              </a:rPr>
              <a:t> </a:t>
            </a:r>
            <a:r>
              <a:rPr lang="en-US" altLang="zh-TW" sz="3200" u="sng" dirty="0">
                <a:hlinkClick r:id="rId2"/>
              </a:rPr>
              <a:t>2 </a:t>
            </a:r>
            <a:r>
              <a:rPr lang="zh-TW" altLang="zh-TW" sz="3200" u="sng" dirty="0" smtClean="0">
                <a:hlinkClick r:id="rId2"/>
              </a:rPr>
              <a:t>條</a:t>
            </a:r>
            <a:endParaRPr lang="en-US" altLang="zh-TW" sz="3200" u="sng" dirty="0" smtClean="0"/>
          </a:p>
          <a:p>
            <a:pPr algn="l"/>
            <a:r>
              <a:rPr lang="zh-TW" altLang="zh-TW" sz="3200" dirty="0"/>
              <a:t>本法於雇主依勞動基準法規定招收之技術生及準用技術生規定者，除適用高級中等學校建教合作實施及建教生權益保障法規定之建教生外，亦適用之。但</a:t>
            </a:r>
            <a:r>
              <a:rPr lang="zh-TW" altLang="zh-TW" sz="3200" dirty="0">
                <a:solidFill>
                  <a:srgbClr val="FF0000"/>
                </a:solidFill>
              </a:rPr>
              <a:t>第十六條及第十七條</a:t>
            </a:r>
            <a:r>
              <a:rPr lang="zh-TW" altLang="zh-TW" sz="3200" dirty="0"/>
              <a:t>之規定，不在此限。</a:t>
            </a:r>
          </a:p>
          <a:p>
            <a:pPr algn="l"/>
            <a:r>
              <a:rPr lang="zh-TW" altLang="zh-TW" sz="3200" dirty="0">
                <a:solidFill>
                  <a:srgbClr val="FF0000"/>
                </a:solidFill>
              </a:rPr>
              <a:t>實習生於實習期間遭受性騷擾時，適用本法之規定。</a:t>
            </a:r>
          </a:p>
        </p:txBody>
      </p:sp>
    </p:spTree>
    <p:extLst>
      <p:ext uri="{BB962C8B-B14F-4D97-AF65-F5344CB8AC3E}">
        <p14:creationId xmlns:p14="http://schemas.microsoft.com/office/powerpoint/2010/main" val="877754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標題 13"/>
          <p:cNvSpPr>
            <a:spLocks noGrp="1"/>
          </p:cNvSpPr>
          <p:nvPr>
            <p:ph type="title"/>
          </p:nvPr>
        </p:nvSpPr>
        <p:spPr>
          <a:xfrm>
            <a:off x="1295400" y="692697"/>
            <a:ext cx="7315200" cy="576064"/>
          </a:xfrm>
        </p:spPr>
        <p:txBody>
          <a:bodyPr/>
          <a:lstStyle/>
          <a:p>
            <a:pPr algn="ctr"/>
            <a:r>
              <a:rPr lang="zh-TW" altLang="en-US" dirty="0" smtClean="0"/>
              <a:t>自由時報</a:t>
            </a:r>
            <a:r>
              <a:rPr lang="en-US" altLang="zh-TW" dirty="0" smtClean="0"/>
              <a:t>101.10.09</a:t>
            </a:r>
            <a:endParaRPr lang="zh-TW" altLang="en-US" dirty="0"/>
          </a:p>
        </p:txBody>
      </p:sp>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43295"/>
            <a:ext cx="8712968" cy="5010041"/>
          </a:xfrm>
          <a:prstGeom prst="rect">
            <a:avLst/>
          </a:prstGeom>
        </p:spPr>
      </p:pic>
    </p:spTree>
    <p:extLst>
      <p:ext uri="{BB962C8B-B14F-4D97-AF65-F5344CB8AC3E}">
        <p14:creationId xmlns:p14="http://schemas.microsoft.com/office/powerpoint/2010/main" val="39168893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標題 13"/>
          <p:cNvSpPr>
            <a:spLocks noGrp="1"/>
          </p:cNvSpPr>
          <p:nvPr>
            <p:ph type="title"/>
          </p:nvPr>
        </p:nvSpPr>
        <p:spPr>
          <a:xfrm>
            <a:off x="1295400" y="908719"/>
            <a:ext cx="7315200" cy="360041"/>
          </a:xfrm>
        </p:spPr>
        <p:txBody>
          <a:bodyPr/>
          <a:lstStyle/>
          <a:p>
            <a:pPr algn="ctr"/>
            <a:r>
              <a:rPr lang="zh-TW" altLang="zh-TW" dirty="0"/>
              <a:t>性別平等工作法</a:t>
            </a:r>
            <a:r>
              <a:rPr lang="en-US" altLang="zh-TW" dirty="0"/>
              <a:t/>
            </a:r>
            <a:br>
              <a:rPr lang="en-US" altLang="zh-TW" dirty="0"/>
            </a:br>
            <a:endParaRPr lang="zh-TW" altLang="en-US" dirty="0"/>
          </a:p>
        </p:txBody>
      </p:sp>
      <p:sp>
        <p:nvSpPr>
          <p:cNvPr id="9" name="Text Box 6"/>
          <p:cNvSpPr txBox="1">
            <a:spLocks noChangeArrowheads="1"/>
          </p:cNvSpPr>
          <p:nvPr/>
        </p:nvSpPr>
        <p:spPr bwMode="auto">
          <a:xfrm>
            <a:off x="467544" y="1700808"/>
            <a:ext cx="8271342" cy="3477875"/>
          </a:xfrm>
          <a:prstGeom prst="rect">
            <a:avLst/>
          </a:prstGeom>
          <a:noFill/>
          <a:ln w="9525">
            <a:noFill/>
            <a:miter lim="800000"/>
            <a:headEnd/>
            <a:tailEnd/>
          </a:ln>
        </p:spPr>
        <p:txBody>
          <a:bodyPr wrap="square">
            <a:spAutoFit/>
          </a:bodyPr>
          <a:lstStyle/>
          <a:p>
            <a:pPr algn="l">
              <a:spcBef>
                <a:spcPct val="50000"/>
              </a:spcBef>
            </a:pPr>
            <a:r>
              <a:rPr lang="zh-TW" altLang="zh-TW" sz="4000" u="sng" dirty="0" smtClean="0">
                <a:hlinkClick r:id="rId2"/>
              </a:rPr>
              <a:t>第</a:t>
            </a:r>
            <a:r>
              <a:rPr lang="en-US" altLang="zh-TW" sz="4000" u="sng" dirty="0" smtClean="0">
                <a:hlinkClick r:id="rId2"/>
              </a:rPr>
              <a:t> 3 </a:t>
            </a:r>
            <a:r>
              <a:rPr lang="zh-TW" altLang="zh-TW" sz="4000" u="sng" dirty="0" smtClean="0">
                <a:hlinkClick r:id="rId2"/>
              </a:rPr>
              <a:t>條</a:t>
            </a:r>
            <a:endParaRPr lang="en-US" altLang="zh-TW" sz="4000" u="sng" dirty="0" smtClean="0"/>
          </a:p>
          <a:p>
            <a:pPr algn="l">
              <a:spcBef>
                <a:spcPct val="50000"/>
              </a:spcBef>
            </a:pPr>
            <a:r>
              <a:rPr lang="zh-TW" altLang="zh-TW" sz="4000" dirty="0"/>
              <a:t>四、</a:t>
            </a:r>
            <a:r>
              <a:rPr lang="zh-TW" altLang="zh-TW" sz="4000" dirty="0">
                <a:solidFill>
                  <a:srgbClr val="FF0000"/>
                </a:solidFill>
              </a:rPr>
              <a:t>實習生</a:t>
            </a:r>
            <a:r>
              <a:rPr lang="zh-TW" altLang="zh-TW" sz="4000" dirty="0"/>
              <a:t>：指公立或經立案之</a:t>
            </a:r>
            <a:r>
              <a:rPr lang="zh-TW" altLang="zh-TW" sz="4000" dirty="0" smtClean="0"/>
              <a:t>私</a:t>
            </a:r>
            <a:endParaRPr lang="en-US" altLang="zh-TW" sz="4000" dirty="0" smtClean="0"/>
          </a:p>
          <a:p>
            <a:pPr algn="l">
              <a:spcBef>
                <a:spcPct val="50000"/>
              </a:spcBef>
            </a:pPr>
            <a:r>
              <a:rPr lang="zh-TW" altLang="zh-TW" sz="4000" dirty="0" smtClean="0"/>
              <a:t>立</a:t>
            </a:r>
            <a:r>
              <a:rPr lang="zh-TW" altLang="zh-TW" sz="4000" dirty="0"/>
              <a:t>高級中等以上學校修習校外</a:t>
            </a:r>
            <a:r>
              <a:rPr lang="zh-TW" altLang="zh-TW" sz="4000" dirty="0" smtClean="0"/>
              <a:t>實習</a:t>
            </a:r>
            <a:endParaRPr lang="en-US" altLang="zh-TW" sz="4000" dirty="0" smtClean="0"/>
          </a:p>
          <a:p>
            <a:pPr algn="l">
              <a:spcBef>
                <a:spcPct val="50000"/>
              </a:spcBef>
            </a:pPr>
            <a:r>
              <a:rPr lang="zh-TW" altLang="zh-TW" sz="4000" dirty="0" smtClean="0"/>
              <a:t>課程</a:t>
            </a:r>
            <a:r>
              <a:rPr lang="zh-TW" altLang="zh-TW" sz="4000" dirty="0"/>
              <a:t>之學生。</a:t>
            </a:r>
            <a:endParaRPr lang="en-US" altLang="zh-TW" sz="4000" dirty="0">
              <a:solidFill>
                <a:srgbClr val="FF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65718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1800" b="0" dirty="0">
                <a:hlinkClick r:id="rId2"/>
              </a:rPr>
              <a:t>高級中等學校建教合作實施及建教生權益保障</a:t>
            </a:r>
            <a:r>
              <a:rPr lang="zh-TW" altLang="en-US" sz="1800" b="0" dirty="0" smtClean="0">
                <a:hlinkClick r:id="rId2"/>
              </a:rPr>
              <a:t>法</a:t>
            </a:r>
            <a:r>
              <a:rPr lang="en-US" altLang="zh-TW" sz="1800" b="0" dirty="0" smtClean="0"/>
              <a:t>110.06.16</a:t>
            </a:r>
            <a:r>
              <a:rPr lang="zh-TW" altLang="en-US" sz="1800" b="0" dirty="0" smtClean="0"/>
              <a:t>修正</a:t>
            </a:r>
            <a:endParaRPr lang="zh-TW" altLang="en-US" sz="1800" dirty="0"/>
          </a:p>
        </p:txBody>
      </p:sp>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5" name="矩形 4"/>
          <p:cNvSpPr/>
          <p:nvPr/>
        </p:nvSpPr>
        <p:spPr>
          <a:xfrm>
            <a:off x="251520" y="1340768"/>
            <a:ext cx="8424936" cy="4462760"/>
          </a:xfrm>
          <a:prstGeom prst="rect">
            <a:avLst/>
          </a:prstGeom>
        </p:spPr>
        <p:txBody>
          <a:bodyPr wrap="square">
            <a:spAutoFit/>
          </a:bodyPr>
          <a:lstStyle/>
          <a:p>
            <a:pPr algn="l"/>
            <a:r>
              <a:rPr lang="zh-TW" altLang="en-US" sz="2800" b="0" dirty="0">
                <a:hlinkClick r:id="rId3"/>
              </a:rPr>
              <a:t>第 </a:t>
            </a:r>
            <a:r>
              <a:rPr lang="en-US" altLang="zh-TW" sz="2800" b="0" dirty="0">
                <a:hlinkClick r:id="rId3"/>
              </a:rPr>
              <a:t>27 </a:t>
            </a:r>
            <a:r>
              <a:rPr lang="zh-TW" altLang="en-US" sz="2800" b="0" dirty="0">
                <a:hlinkClick r:id="rId3"/>
              </a:rPr>
              <a:t>條</a:t>
            </a:r>
            <a:endParaRPr lang="zh-TW" altLang="en-US" sz="2800" b="0" dirty="0"/>
          </a:p>
          <a:p>
            <a:pPr algn="l"/>
            <a:r>
              <a:rPr lang="zh-TW" altLang="en-US" sz="3200" b="0" dirty="0"/>
              <a:t>建教合作機構於建教生受訓期間，不得因其性別或性傾向而有差別待遇</a:t>
            </a:r>
            <a:r>
              <a:rPr lang="zh-TW" altLang="en-US" sz="3200" b="0" dirty="0" smtClean="0"/>
              <a:t>，並</a:t>
            </a:r>
            <a:r>
              <a:rPr lang="zh-TW" altLang="en-US" sz="3200" b="0" dirty="0"/>
              <a:t>應防治性騷擾行為之發生；於知悉有性騷擾情形時，應採取立即有效</a:t>
            </a:r>
            <a:r>
              <a:rPr lang="zh-TW" altLang="en-US" sz="3200" b="0" dirty="0" smtClean="0"/>
              <a:t>之糾正</a:t>
            </a:r>
            <a:r>
              <a:rPr lang="zh-TW" altLang="en-US" sz="3200" b="0" dirty="0"/>
              <a:t>及補救措施。</a:t>
            </a:r>
            <a:br>
              <a:rPr lang="zh-TW" altLang="en-US" sz="3200" b="0" dirty="0"/>
            </a:br>
            <a:r>
              <a:rPr lang="zh-TW" altLang="en-US" sz="3200" b="0" dirty="0"/>
              <a:t>建教生於建教合作機構受訓期間遭性別歧視、性傾向歧視或性騷擾時，</a:t>
            </a:r>
            <a:r>
              <a:rPr lang="zh-TW" altLang="en-US" sz="3200" b="0" dirty="0" smtClean="0"/>
              <a:t>其申訴</a:t>
            </a:r>
            <a:r>
              <a:rPr lang="zh-TW" altLang="en-US" sz="3200" b="0" dirty="0"/>
              <a:t>之提出、認定及建教合作機構之賠償責任，</a:t>
            </a:r>
            <a:r>
              <a:rPr lang="zh-TW" altLang="en-US" sz="3200" b="0" dirty="0">
                <a:solidFill>
                  <a:srgbClr val="FF0000"/>
                </a:solidFill>
              </a:rPr>
              <a:t>準用</a:t>
            </a:r>
            <a:r>
              <a:rPr lang="zh-TW" altLang="en-US" sz="3200" dirty="0">
                <a:solidFill>
                  <a:srgbClr val="FF0000"/>
                </a:solidFill>
                <a:latin typeface="標楷體" panose="03000509000000000000" pitchFamily="65" charset="-120"/>
                <a:ea typeface="標楷體" panose="03000509000000000000" pitchFamily="65" charset="-120"/>
              </a:rPr>
              <a:t>性別工作</a:t>
            </a:r>
            <a:r>
              <a:rPr lang="zh-TW" altLang="en-US" sz="3200" b="0" dirty="0">
                <a:solidFill>
                  <a:srgbClr val="FF0000"/>
                </a:solidFill>
                <a:latin typeface="標楷體" panose="03000509000000000000" pitchFamily="65" charset="-120"/>
                <a:ea typeface="標楷體" panose="03000509000000000000" pitchFamily="65" charset="-120"/>
              </a:rPr>
              <a:t>平等法</a:t>
            </a:r>
            <a:r>
              <a:rPr lang="zh-TW" altLang="en-US" sz="3200" b="0" dirty="0"/>
              <a:t>及</a:t>
            </a:r>
            <a:r>
              <a:rPr lang="zh-TW" altLang="en-US" sz="3200" b="0" dirty="0" smtClean="0"/>
              <a:t>其相關</a:t>
            </a:r>
            <a:r>
              <a:rPr lang="zh-TW" altLang="en-US" sz="3200" b="0" dirty="0"/>
              <a:t>法規之規定。</a:t>
            </a:r>
          </a:p>
        </p:txBody>
      </p:sp>
    </p:spTree>
    <p:extLst>
      <p:ext uri="{BB962C8B-B14F-4D97-AF65-F5344CB8AC3E}">
        <p14:creationId xmlns:p14="http://schemas.microsoft.com/office/powerpoint/2010/main" val="1324920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性別平等工作法</a:t>
            </a:r>
            <a:endParaRPr lang="zh-TW" altLang="en-US" dirty="0"/>
          </a:p>
        </p:txBody>
      </p:sp>
      <p:sp>
        <p:nvSpPr>
          <p:cNvPr id="4" name="頁尾版面配置區 3"/>
          <p:cNvSpPr>
            <a:spLocks noGrp="1"/>
          </p:cNvSpPr>
          <p:nvPr>
            <p:ph type="ftr" sz="quarter" idx="11"/>
          </p:nvPr>
        </p:nvSpPr>
        <p:spPr/>
        <p:txBody>
          <a:bodyPr/>
          <a:lstStyle/>
          <a:p>
            <a:endParaRPr lang="en-US" altLang="zh-TW" dirty="0"/>
          </a:p>
        </p:txBody>
      </p:sp>
      <p:sp>
        <p:nvSpPr>
          <p:cNvPr id="5" name="Text Box 6"/>
          <p:cNvSpPr txBox="1">
            <a:spLocks noChangeArrowheads="1"/>
          </p:cNvSpPr>
          <p:nvPr/>
        </p:nvSpPr>
        <p:spPr bwMode="auto">
          <a:xfrm>
            <a:off x="467544" y="1700808"/>
            <a:ext cx="8271342" cy="4262705"/>
          </a:xfrm>
          <a:prstGeom prst="rect">
            <a:avLst/>
          </a:prstGeom>
          <a:noFill/>
          <a:ln w="9525">
            <a:noFill/>
            <a:miter lim="800000"/>
            <a:headEnd/>
            <a:tailEnd/>
          </a:ln>
        </p:spPr>
        <p:txBody>
          <a:bodyPr wrap="square">
            <a:spAutoFit/>
          </a:bodyPr>
          <a:lstStyle/>
          <a:p>
            <a:pPr algn="l">
              <a:spcBef>
                <a:spcPct val="50000"/>
              </a:spcBef>
            </a:pPr>
            <a:r>
              <a:rPr lang="zh-TW" altLang="zh-TW" sz="4000" u="sng" dirty="0" smtClean="0">
                <a:hlinkClick r:id="rId2"/>
              </a:rPr>
              <a:t>第</a:t>
            </a:r>
            <a:r>
              <a:rPr lang="en-US" altLang="zh-TW" sz="4000" u="sng" dirty="0" smtClean="0">
                <a:hlinkClick r:id="rId2"/>
              </a:rPr>
              <a:t> 7 </a:t>
            </a:r>
            <a:r>
              <a:rPr lang="zh-TW" altLang="zh-TW" sz="4000" u="sng" dirty="0" smtClean="0">
                <a:hlinkClick r:id="rId2"/>
              </a:rPr>
              <a:t>條</a:t>
            </a:r>
            <a:endParaRPr lang="en-US" altLang="zh-TW" sz="4000" u="sng" dirty="0" smtClean="0"/>
          </a:p>
          <a:p>
            <a:pPr algn="l">
              <a:spcBef>
                <a:spcPct val="50000"/>
              </a:spcBef>
            </a:pPr>
            <a:r>
              <a:rPr lang="zh-TW" altLang="zh-TW" sz="4200" dirty="0"/>
              <a:t>雇主對求職者或受僱者之招募、甄試、進用、分發、配置、考績或陞遷等，不得因性別或性傾向而有差別待遇。但</a:t>
            </a:r>
            <a:r>
              <a:rPr lang="zh-TW" altLang="zh-TW" sz="4200" dirty="0">
                <a:solidFill>
                  <a:srgbClr val="FF0000"/>
                </a:solidFill>
              </a:rPr>
              <a:t>工作性質</a:t>
            </a:r>
            <a:r>
              <a:rPr lang="zh-TW" altLang="zh-TW" sz="4200" dirty="0"/>
              <a:t>僅適合特定性別者，不在此限。</a:t>
            </a:r>
            <a:endParaRPr lang="en-US" altLang="zh-TW" sz="4200" dirty="0">
              <a:solidFill>
                <a:srgbClr val="FF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263744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標題 13"/>
          <p:cNvSpPr>
            <a:spLocks noGrp="1"/>
          </p:cNvSpPr>
          <p:nvPr>
            <p:ph type="title"/>
          </p:nvPr>
        </p:nvSpPr>
        <p:spPr>
          <a:xfrm>
            <a:off x="1295400" y="908719"/>
            <a:ext cx="7315200" cy="360041"/>
          </a:xfrm>
        </p:spPr>
        <p:txBody>
          <a:bodyPr/>
          <a:lstStyle/>
          <a:p>
            <a:pPr algn="ctr"/>
            <a:r>
              <a:rPr lang="zh-TW" altLang="zh-TW" dirty="0"/>
              <a:t>性別平等工作法</a:t>
            </a:r>
            <a:r>
              <a:rPr lang="en-US" altLang="zh-TW" dirty="0"/>
              <a:t/>
            </a:r>
            <a:br>
              <a:rPr lang="en-US" altLang="zh-TW" dirty="0"/>
            </a:br>
            <a:endParaRPr lang="zh-TW" altLang="en-US" dirty="0"/>
          </a:p>
        </p:txBody>
      </p:sp>
      <p:sp>
        <p:nvSpPr>
          <p:cNvPr id="9" name="Text Box 6"/>
          <p:cNvSpPr txBox="1">
            <a:spLocks noChangeArrowheads="1"/>
          </p:cNvSpPr>
          <p:nvPr/>
        </p:nvSpPr>
        <p:spPr bwMode="auto">
          <a:xfrm>
            <a:off x="467544" y="1700808"/>
            <a:ext cx="8271342" cy="3170099"/>
          </a:xfrm>
          <a:prstGeom prst="rect">
            <a:avLst/>
          </a:prstGeom>
          <a:noFill/>
          <a:ln w="9525">
            <a:noFill/>
            <a:miter lim="800000"/>
            <a:headEnd/>
            <a:tailEnd/>
          </a:ln>
        </p:spPr>
        <p:txBody>
          <a:bodyPr wrap="square">
            <a:spAutoFit/>
          </a:bodyPr>
          <a:lstStyle/>
          <a:p>
            <a:pPr algn="l">
              <a:spcBef>
                <a:spcPct val="50000"/>
              </a:spcBef>
            </a:pPr>
            <a:r>
              <a:rPr lang="zh-TW" altLang="zh-TW" sz="4000" u="sng" dirty="0" smtClean="0">
                <a:hlinkClick r:id="rId2"/>
              </a:rPr>
              <a:t>第</a:t>
            </a:r>
            <a:r>
              <a:rPr lang="en-US" altLang="zh-TW" sz="4000" u="sng" dirty="0" smtClean="0">
                <a:hlinkClick r:id="rId2"/>
              </a:rPr>
              <a:t> 12 </a:t>
            </a:r>
            <a:r>
              <a:rPr lang="zh-TW" altLang="zh-TW" sz="4000" u="sng" dirty="0" smtClean="0">
                <a:hlinkClick r:id="rId2"/>
              </a:rPr>
              <a:t>條</a:t>
            </a:r>
            <a:endParaRPr lang="en-US" altLang="zh-TW" sz="4000" u="sng" dirty="0" smtClean="0"/>
          </a:p>
          <a:p>
            <a:pPr algn="l">
              <a:spcBef>
                <a:spcPct val="50000"/>
              </a:spcBef>
            </a:pPr>
            <a:endParaRPr lang="en-US" altLang="zh-TW" sz="4000" u="sng" dirty="0"/>
          </a:p>
          <a:p>
            <a:pPr algn="l">
              <a:spcBef>
                <a:spcPct val="50000"/>
              </a:spcBef>
            </a:pPr>
            <a:r>
              <a:rPr lang="zh-TW" altLang="zh-TW" sz="4000" dirty="0" smtClean="0"/>
              <a:t>本</a:t>
            </a:r>
            <a:r>
              <a:rPr lang="zh-TW" altLang="zh-TW" sz="4000" dirty="0"/>
              <a:t>法所稱性騷擾，謂下列二款情形之一</a:t>
            </a:r>
            <a:r>
              <a:rPr lang="zh-TW" altLang="zh-TW" sz="4000" dirty="0" smtClean="0"/>
              <a:t>：</a:t>
            </a:r>
            <a:endParaRPr lang="en-US" altLang="zh-TW" sz="4000" u="sng" dirty="0"/>
          </a:p>
        </p:txBody>
      </p:sp>
    </p:spTree>
    <p:extLst>
      <p:ext uri="{BB962C8B-B14F-4D97-AF65-F5344CB8AC3E}">
        <p14:creationId xmlns:p14="http://schemas.microsoft.com/office/powerpoint/2010/main" val="3751429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標題 13"/>
          <p:cNvSpPr>
            <a:spLocks noGrp="1"/>
          </p:cNvSpPr>
          <p:nvPr>
            <p:ph type="title"/>
          </p:nvPr>
        </p:nvSpPr>
        <p:spPr>
          <a:xfrm>
            <a:off x="1295400" y="908719"/>
            <a:ext cx="7315200" cy="360041"/>
          </a:xfrm>
        </p:spPr>
        <p:txBody>
          <a:bodyPr/>
          <a:lstStyle/>
          <a:p>
            <a:pPr algn="ctr"/>
            <a:r>
              <a:rPr lang="zh-TW" altLang="zh-TW" dirty="0"/>
              <a:t>性別平等工作法</a:t>
            </a:r>
            <a:r>
              <a:rPr lang="en-US" altLang="zh-TW" dirty="0"/>
              <a:t/>
            </a:r>
            <a:br>
              <a:rPr lang="en-US" altLang="zh-TW" dirty="0"/>
            </a:br>
            <a:endParaRPr lang="zh-TW" altLang="en-US" dirty="0"/>
          </a:p>
        </p:txBody>
      </p:sp>
      <p:sp>
        <p:nvSpPr>
          <p:cNvPr id="9" name="Text Box 6"/>
          <p:cNvSpPr txBox="1">
            <a:spLocks noChangeArrowheads="1"/>
          </p:cNvSpPr>
          <p:nvPr/>
        </p:nvSpPr>
        <p:spPr bwMode="auto">
          <a:xfrm>
            <a:off x="467544" y="1700808"/>
            <a:ext cx="8271342" cy="4401205"/>
          </a:xfrm>
          <a:prstGeom prst="rect">
            <a:avLst/>
          </a:prstGeom>
          <a:noFill/>
          <a:ln w="9525">
            <a:noFill/>
            <a:miter lim="800000"/>
            <a:headEnd/>
            <a:tailEnd/>
          </a:ln>
        </p:spPr>
        <p:txBody>
          <a:bodyPr wrap="square">
            <a:spAutoFit/>
          </a:bodyPr>
          <a:lstStyle/>
          <a:p>
            <a:pPr algn="l">
              <a:spcBef>
                <a:spcPts val="0"/>
              </a:spcBef>
            </a:pPr>
            <a:r>
              <a:rPr lang="zh-TW" altLang="zh-TW" sz="4000" dirty="0" smtClean="0"/>
              <a:t>一</a:t>
            </a:r>
            <a:r>
              <a:rPr lang="zh-TW" altLang="zh-TW" sz="4000" dirty="0"/>
              <a:t>、受僱者於執行職務時，任何</a:t>
            </a:r>
            <a:r>
              <a:rPr lang="zh-TW" altLang="zh-TW" sz="4000" dirty="0" smtClean="0"/>
              <a:t>人</a:t>
            </a:r>
            <a:endParaRPr lang="en-US" altLang="zh-TW" sz="4000" dirty="0" smtClean="0"/>
          </a:p>
          <a:p>
            <a:pPr algn="l">
              <a:spcBef>
                <a:spcPts val="0"/>
              </a:spcBef>
            </a:pPr>
            <a:r>
              <a:rPr lang="zh-TW" altLang="en-US" sz="4000" dirty="0" smtClean="0"/>
              <a:t>       </a:t>
            </a:r>
            <a:r>
              <a:rPr lang="zh-TW" altLang="zh-TW" sz="4000" dirty="0" smtClean="0"/>
              <a:t>以</a:t>
            </a:r>
            <a:r>
              <a:rPr lang="zh-TW" altLang="zh-TW" sz="4000" dirty="0">
                <a:solidFill>
                  <a:srgbClr val="FF0000"/>
                </a:solidFill>
              </a:rPr>
              <a:t>性要求</a:t>
            </a:r>
            <a:r>
              <a:rPr lang="zh-TW" altLang="zh-TW" sz="4000" dirty="0"/>
              <a:t>、具有</a:t>
            </a:r>
            <a:r>
              <a:rPr lang="zh-TW" altLang="zh-TW" sz="4000" dirty="0">
                <a:solidFill>
                  <a:srgbClr val="FF0000"/>
                </a:solidFill>
              </a:rPr>
              <a:t>性意味</a:t>
            </a:r>
            <a:r>
              <a:rPr lang="zh-TW" altLang="zh-TW" sz="4000" dirty="0"/>
              <a:t>或</a:t>
            </a:r>
            <a:r>
              <a:rPr lang="zh-TW" altLang="zh-TW" sz="4000" dirty="0" smtClean="0">
                <a:solidFill>
                  <a:srgbClr val="FF0000"/>
                </a:solidFill>
              </a:rPr>
              <a:t>性別</a:t>
            </a:r>
            <a:endParaRPr lang="en-US" altLang="zh-TW" sz="4000" dirty="0" smtClean="0">
              <a:solidFill>
                <a:srgbClr val="FF0000"/>
              </a:solidFill>
            </a:endParaRPr>
          </a:p>
          <a:p>
            <a:pPr algn="l">
              <a:spcBef>
                <a:spcPts val="0"/>
              </a:spcBef>
            </a:pPr>
            <a:r>
              <a:rPr lang="zh-TW" altLang="en-US" sz="4000" dirty="0">
                <a:solidFill>
                  <a:srgbClr val="FF0000"/>
                </a:solidFill>
              </a:rPr>
              <a:t> </a:t>
            </a:r>
            <a:r>
              <a:rPr lang="zh-TW" altLang="en-US" sz="4000" dirty="0" smtClean="0">
                <a:solidFill>
                  <a:srgbClr val="FF0000"/>
                </a:solidFill>
              </a:rPr>
              <a:t>      </a:t>
            </a:r>
            <a:r>
              <a:rPr lang="zh-TW" altLang="zh-TW" sz="4000" dirty="0" smtClean="0">
                <a:solidFill>
                  <a:srgbClr val="FF0000"/>
                </a:solidFill>
              </a:rPr>
              <a:t>歧視</a:t>
            </a:r>
            <a:r>
              <a:rPr lang="zh-TW" altLang="zh-TW" sz="4000" dirty="0"/>
              <a:t>之言詞或行為，對其</a:t>
            </a:r>
            <a:r>
              <a:rPr lang="zh-TW" altLang="zh-TW" sz="4000" dirty="0" smtClean="0"/>
              <a:t>造</a:t>
            </a:r>
            <a:r>
              <a:rPr lang="en-US" altLang="zh-TW" sz="4000" dirty="0" smtClean="0"/>
              <a:t> </a:t>
            </a:r>
            <a:r>
              <a:rPr lang="zh-TW" altLang="zh-TW" sz="4000" dirty="0" smtClean="0"/>
              <a:t>成</a:t>
            </a:r>
            <a:endParaRPr lang="en-US" altLang="zh-TW" sz="4000" dirty="0" smtClean="0"/>
          </a:p>
          <a:p>
            <a:pPr algn="l">
              <a:spcBef>
                <a:spcPts val="0"/>
              </a:spcBef>
            </a:pPr>
            <a:r>
              <a:rPr lang="zh-TW" altLang="en-US" sz="4000" dirty="0"/>
              <a:t> </a:t>
            </a:r>
            <a:r>
              <a:rPr lang="zh-TW" altLang="en-US" sz="4000" dirty="0" smtClean="0"/>
              <a:t>      </a:t>
            </a:r>
            <a:r>
              <a:rPr lang="zh-TW" altLang="zh-TW" sz="4000" dirty="0" smtClean="0">
                <a:solidFill>
                  <a:srgbClr val="FF0000"/>
                </a:solidFill>
              </a:rPr>
              <a:t>敵意</a:t>
            </a:r>
            <a:r>
              <a:rPr lang="zh-TW" altLang="zh-TW" sz="4000" dirty="0">
                <a:solidFill>
                  <a:srgbClr val="FF0000"/>
                </a:solidFill>
              </a:rPr>
              <a:t>性</a:t>
            </a:r>
            <a:r>
              <a:rPr lang="zh-TW" altLang="zh-TW" sz="4000" dirty="0"/>
              <a:t>、</a:t>
            </a:r>
            <a:r>
              <a:rPr lang="zh-TW" altLang="zh-TW" sz="4000" dirty="0">
                <a:solidFill>
                  <a:srgbClr val="FF0000"/>
                </a:solidFill>
              </a:rPr>
              <a:t>脅迫性</a:t>
            </a:r>
            <a:r>
              <a:rPr lang="zh-TW" altLang="zh-TW" sz="4000" dirty="0"/>
              <a:t>或</a:t>
            </a:r>
            <a:r>
              <a:rPr lang="zh-TW" altLang="zh-TW" sz="4000" dirty="0">
                <a:solidFill>
                  <a:srgbClr val="FF0000"/>
                </a:solidFill>
              </a:rPr>
              <a:t>冒犯性</a:t>
            </a:r>
            <a:r>
              <a:rPr lang="zh-TW" altLang="zh-TW" sz="4000" dirty="0"/>
              <a:t>之</a:t>
            </a:r>
            <a:r>
              <a:rPr lang="zh-TW" altLang="zh-TW" sz="4000" dirty="0" smtClean="0">
                <a:solidFill>
                  <a:srgbClr val="FF0000"/>
                </a:solidFill>
              </a:rPr>
              <a:t>工</a:t>
            </a:r>
            <a:endParaRPr lang="en-US" altLang="zh-TW" sz="4000" dirty="0" smtClean="0">
              <a:solidFill>
                <a:srgbClr val="FF0000"/>
              </a:solidFill>
            </a:endParaRPr>
          </a:p>
          <a:p>
            <a:pPr algn="l">
              <a:spcBef>
                <a:spcPts val="0"/>
              </a:spcBef>
            </a:pPr>
            <a:r>
              <a:rPr lang="zh-TW" altLang="en-US" sz="4000" dirty="0">
                <a:solidFill>
                  <a:srgbClr val="FF0000"/>
                </a:solidFill>
              </a:rPr>
              <a:t> </a:t>
            </a:r>
            <a:r>
              <a:rPr lang="zh-TW" altLang="en-US" sz="4000" dirty="0" smtClean="0">
                <a:solidFill>
                  <a:srgbClr val="FF0000"/>
                </a:solidFill>
              </a:rPr>
              <a:t>      </a:t>
            </a:r>
            <a:r>
              <a:rPr lang="zh-TW" altLang="zh-TW" sz="4000" dirty="0" smtClean="0">
                <a:solidFill>
                  <a:srgbClr val="FF0000"/>
                </a:solidFill>
              </a:rPr>
              <a:t>作</a:t>
            </a:r>
            <a:r>
              <a:rPr lang="zh-TW" altLang="zh-TW" sz="4000" dirty="0">
                <a:solidFill>
                  <a:srgbClr val="FF0000"/>
                </a:solidFill>
              </a:rPr>
              <a:t>環境</a:t>
            </a:r>
            <a:r>
              <a:rPr lang="zh-TW" altLang="zh-TW" sz="4000" dirty="0"/>
              <a:t>，致侵犯或干擾其</a:t>
            </a:r>
            <a:r>
              <a:rPr lang="zh-TW" altLang="zh-TW" sz="4000" dirty="0" smtClean="0"/>
              <a:t>人格</a:t>
            </a:r>
            <a:endParaRPr lang="en-US" altLang="zh-TW" sz="4000" dirty="0" smtClean="0"/>
          </a:p>
          <a:p>
            <a:pPr algn="l">
              <a:spcBef>
                <a:spcPts val="0"/>
              </a:spcBef>
            </a:pPr>
            <a:r>
              <a:rPr lang="zh-TW" altLang="en-US" sz="4000" dirty="0"/>
              <a:t> </a:t>
            </a:r>
            <a:r>
              <a:rPr lang="zh-TW" altLang="en-US" sz="4000" dirty="0" smtClean="0"/>
              <a:t>      </a:t>
            </a:r>
            <a:r>
              <a:rPr lang="zh-TW" altLang="zh-TW" sz="4000" dirty="0" smtClean="0"/>
              <a:t>尊嚴</a:t>
            </a:r>
            <a:r>
              <a:rPr lang="zh-TW" altLang="zh-TW" sz="4000" dirty="0"/>
              <a:t>、人身自由或影響</a:t>
            </a:r>
            <a:r>
              <a:rPr lang="zh-TW" altLang="zh-TW" sz="4000" dirty="0" smtClean="0"/>
              <a:t>其工作</a:t>
            </a:r>
            <a:endParaRPr lang="en-US" altLang="zh-TW" sz="4000" dirty="0" smtClean="0"/>
          </a:p>
          <a:p>
            <a:pPr algn="l">
              <a:spcBef>
                <a:spcPts val="0"/>
              </a:spcBef>
            </a:pPr>
            <a:r>
              <a:rPr lang="zh-TW" altLang="en-US" sz="4000" dirty="0"/>
              <a:t> </a:t>
            </a:r>
            <a:r>
              <a:rPr lang="zh-TW" altLang="en-US" sz="4000" dirty="0" smtClean="0"/>
              <a:t>      </a:t>
            </a:r>
            <a:r>
              <a:rPr lang="zh-TW" altLang="zh-TW" sz="4000" dirty="0" smtClean="0"/>
              <a:t>表現。</a:t>
            </a:r>
            <a:endParaRPr lang="en-US" altLang="zh-TW" sz="4000" dirty="0">
              <a:solidFill>
                <a:srgbClr val="FF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66148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標題 13"/>
          <p:cNvSpPr>
            <a:spLocks noGrp="1"/>
          </p:cNvSpPr>
          <p:nvPr>
            <p:ph type="title"/>
          </p:nvPr>
        </p:nvSpPr>
        <p:spPr>
          <a:xfrm>
            <a:off x="1295400" y="908719"/>
            <a:ext cx="7315200" cy="360041"/>
          </a:xfrm>
        </p:spPr>
        <p:txBody>
          <a:bodyPr/>
          <a:lstStyle/>
          <a:p>
            <a:pPr algn="ctr"/>
            <a:r>
              <a:rPr lang="zh-TW" altLang="zh-TW" dirty="0"/>
              <a:t>性別平等工作法</a:t>
            </a:r>
            <a:r>
              <a:rPr lang="en-US" altLang="zh-TW" dirty="0"/>
              <a:t/>
            </a:r>
            <a:br>
              <a:rPr lang="en-US" altLang="zh-TW" dirty="0"/>
            </a:br>
            <a:endParaRPr lang="zh-TW" altLang="en-US" dirty="0"/>
          </a:p>
        </p:txBody>
      </p:sp>
      <p:sp>
        <p:nvSpPr>
          <p:cNvPr id="9" name="Text Box 6"/>
          <p:cNvSpPr txBox="1">
            <a:spLocks noChangeArrowheads="1"/>
          </p:cNvSpPr>
          <p:nvPr/>
        </p:nvSpPr>
        <p:spPr bwMode="auto">
          <a:xfrm>
            <a:off x="467544" y="1700808"/>
            <a:ext cx="8271342" cy="4401205"/>
          </a:xfrm>
          <a:prstGeom prst="rect">
            <a:avLst/>
          </a:prstGeom>
          <a:noFill/>
          <a:ln w="9525">
            <a:noFill/>
            <a:miter lim="800000"/>
            <a:headEnd/>
            <a:tailEnd/>
          </a:ln>
        </p:spPr>
        <p:txBody>
          <a:bodyPr wrap="square">
            <a:spAutoFit/>
          </a:bodyPr>
          <a:lstStyle/>
          <a:p>
            <a:pPr algn="l"/>
            <a:r>
              <a:rPr lang="zh-TW" altLang="zh-TW" sz="4000" dirty="0"/>
              <a:t>二、雇主對受僱者或求職者為</a:t>
            </a:r>
            <a:r>
              <a:rPr lang="zh-TW" altLang="zh-TW" sz="4000" dirty="0" smtClean="0"/>
              <a:t>明示</a:t>
            </a:r>
            <a:endParaRPr lang="en-US" altLang="zh-TW" sz="4000" dirty="0" smtClean="0"/>
          </a:p>
          <a:p>
            <a:pPr algn="l"/>
            <a:r>
              <a:rPr lang="zh-TW" altLang="en-US" sz="4000" dirty="0"/>
              <a:t> </a:t>
            </a:r>
            <a:r>
              <a:rPr lang="zh-TW" altLang="en-US" sz="4000" dirty="0" smtClean="0"/>
              <a:t>      </a:t>
            </a:r>
            <a:r>
              <a:rPr lang="zh-TW" altLang="zh-TW" sz="4000" dirty="0" smtClean="0"/>
              <a:t>或</a:t>
            </a:r>
            <a:r>
              <a:rPr lang="zh-TW" altLang="zh-TW" sz="4000" dirty="0"/>
              <a:t>暗示之</a:t>
            </a:r>
            <a:r>
              <a:rPr lang="zh-TW" altLang="zh-TW" sz="4000" dirty="0">
                <a:solidFill>
                  <a:srgbClr val="FF0000"/>
                </a:solidFill>
              </a:rPr>
              <a:t>性要求</a:t>
            </a:r>
            <a:r>
              <a:rPr lang="zh-TW" altLang="zh-TW" sz="4000" dirty="0"/>
              <a:t>、具有</a:t>
            </a:r>
            <a:r>
              <a:rPr lang="zh-TW" altLang="zh-TW" sz="4000" dirty="0">
                <a:solidFill>
                  <a:srgbClr val="FF0000"/>
                </a:solidFill>
              </a:rPr>
              <a:t>性</a:t>
            </a:r>
            <a:r>
              <a:rPr lang="zh-TW" altLang="zh-TW" sz="4000" dirty="0" smtClean="0">
                <a:solidFill>
                  <a:srgbClr val="FF0000"/>
                </a:solidFill>
              </a:rPr>
              <a:t>意味</a:t>
            </a:r>
            <a:endParaRPr lang="en-US" altLang="zh-TW" sz="4000" dirty="0" smtClean="0">
              <a:solidFill>
                <a:srgbClr val="FF0000"/>
              </a:solidFill>
            </a:endParaRPr>
          </a:p>
          <a:p>
            <a:pPr algn="l"/>
            <a:r>
              <a:rPr lang="zh-TW" altLang="en-US" sz="4000" dirty="0"/>
              <a:t> </a:t>
            </a:r>
            <a:r>
              <a:rPr lang="zh-TW" altLang="en-US" sz="4000" dirty="0" smtClean="0"/>
              <a:t>      </a:t>
            </a:r>
            <a:r>
              <a:rPr lang="zh-TW" altLang="zh-TW" sz="4000" dirty="0" smtClean="0"/>
              <a:t>或</a:t>
            </a:r>
            <a:r>
              <a:rPr lang="zh-TW" altLang="zh-TW" sz="4000" dirty="0">
                <a:solidFill>
                  <a:srgbClr val="FF0000"/>
                </a:solidFill>
              </a:rPr>
              <a:t>性別歧視</a:t>
            </a:r>
            <a:r>
              <a:rPr lang="zh-TW" altLang="zh-TW" sz="4000" dirty="0"/>
              <a:t>之言詞或行為</a:t>
            </a:r>
            <a:r>
              <a:rPr lang="zh-TW" altLang="zh-TW" sz="4000" dirty="0" smtClean="0"/>
              <a:t>，</a:t>
            </a:r>
            <a:endParaRPr lang="en-US" altLang="zh-TW" sz="4000" dirty="0" smtClean="0"/>
          </a:p>
          <a:p>
            <a:pPr algn="l"/>
            <a:r>
              <a:rPr lang="zh-TW" altLang="en-US" sz="4000" dirty="0" smtClean="0"/>
              <a:t>       </a:t>
            </a:r>
            <a:r>
              <a:rPr lang="zh-TW" altLang="zh-TW" sz="4000" dirty="0" smtClean="0"/>
              <a:t>作為</a:t>
            </a:r>
            <a:r>
              <a:rPr lang="zh-TW" altLang="zh-TW" sz="4000" dirty="0"/>
              <a:t>勞務契約成立、存續、</a:t>
            </a:r>
            <a:r>
              <a:rPr lang="zh-TW" altLang="zh-TW" sz="4000" dirty="0" smtClean="0"/>
              <a:t>變</a:t>
            </a:r>
            <a:endParaRPr lang="en-US" altLang="zh-TW" sz="4000" dirty="0" smtClean="0"/>
          </a:p>
          <a:p>
            <a:pPr algn="l"/>
            <a:r>
              <a:rPr lang="zh-TW" altLang="en-US" sz="4000" dirty="0"/>
              <a:t> </a:t>
            </a:r>
            <a:r>
              <a:rPr lang="zh-TW" altLang="en-US" sz="4000" dirty="0" smtClean="0"/>
              <a:t>      </a:t>
            </a:r>
            <a:r>
              <a:rPr lang="zh-TW" altLang="zh-TW" sz="4000" dirty="0" smtClean="0"/>
              <a:t>更</a:t>
            </a:r>
            <a:r>
              <a:rPr lang="zh-TW" altLang="zh-TW" sz="4000" dirty="0"/>
              <a:t>或分發、配置、報酬、</a:t>
            </a:r>
            <a:r>
              <a:rPr lang="zh-TW" altLang="zh-TW" sz="4000" dirty="0" smtClean="0"/>
              <a:t>考績</a:t>
            </a:r>
            <a:endParaRPr lang="en-US" altLang="zh-TW" sz="4000" dirty="0" smtClean="0"/>
          </a:p>
          <a:p>
            <a:pPr algn="l"/>
            <a:r>
              <a:rPr lang="zh-TW" altLang="en-US" sz="4000" dirty="0"/>
              <a:t> </a:t>
            </a:r>
            <a:r>
              <a:rPr lang="zh-TW" altLang="en-US" sz="4000" dirty="0" smtClean="0"/>
              <a:t>      </a:t>
            </a:r>
            <a:r>
              <a:rPr lang="zh-TW" altLang="zh-TW" sz="4000" dirty="0" smtClean="0"/>
              <a:t>、</a:t>
            </a:r>
            <a:r>
              <a:rPr lang="zh-TW" altLang="zh-TW" sz="4000" dirty="0"/>
              <a:t>陞遷、降調、獎懲等之</a:t>
            </a:r>
            <a:r>
              <a:rPr lang="zh-TW" altLang="zh-TW" sz="4000" dirty="0" smtClean="0">
                <a:solidFill>
                  <a:srgbClr val="FF0000"/>
                </a:solidFill>
              </a:rPr>
              <a:t>交換</a:t>
            </a:r>
            <a:endParaRPr lang="en-US" altLang="zh-TW" sz="4000" dirty="0" smtClean="0">
              <a:solidFill>
                <a:srgbClr val="FF0000"/>
              </a:solidFill>
            </a:endParaRPr>
          </a:p>
          <a:p>
            <a:pPr algn="l"/>
            <a:r>
              <a:rPr lang="zh-TW" altLang="en-US" sz="4000" dirty="0">
                <a:solidFill>
                  <a:srgbClr val="FF0000"/>
                </a:solidFill>
              </a:rPr>
              <a:t> </a:t>
            </a:r>
            <a:r>
              <a:rPr lang="zh-TW" altLang="en-US" sz="4000" dirty="0" smtClean="0">
                <a:solidFill>
                  <a:srgbClr val="FF0000"/>
                </a:solidFill>
              </a:rPr>
              <a:t>      </a:t>
            </a:r>
            <a:r>
              <a:rPr lang="zh-TW" altLang="zh-TW" sz="4000" dirty="0" smtClean="0">
                <a:solidFill>
                  <a:srgbClr val="FF0000"/>
                </a:solidFill>
              </a:rPr>
              <a:t>條件</a:t>
            </a:r>
            <a:r>
              <a:rPr lang="zh-TW" altLang="zh-TW" sz="4000" dirty="0"/>
              <a:t>。</a:t>
            </a:r>
            <a:endParaRPr lang="en-US" altLang="zh-TW" sz="4000" dirty="0">
              <a:solidFill>
                <a:srgbClr val="FF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213972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性別平等工作法</a:t>
            </a:r>
            <a:endParaRPr lang="zh-TW" altLang="en-US" dirty="0"/>
          </a:p>
        </p:txBody>
      </p:sp>
      <p:sp>
        <p:nvSpPr>
          <p:cNvPr id="4" name="頁尾版面配置區 3"/>
          <p:cNvSpPr>
            <a:spLocks noGrp="1"/>
          </p:cNvSpPr>
          <p:nvPr>
            <p:ph type="ftr" sz="quarter" idx="11"/>
          </p:nvPr>
        </p:nvSpPr>
        <p:spPr/>
        <p:txBody>
          <a:bodyPr/>
          <a:lstStyle/>
          <a:p>
            <a:endParaRPr lang="en-US" altLang="zh-TW" dirty="0"/>
          </a:p>
        </p:txBody>
      </p:sp>
      <p:sp>
        <p:nvSpPr>
          <p:cNvPr id="5" name="Text Box 6"/>
          <p:cNvSpPr txBox="1">
            <a:spLocks noChangeArrowheads="1"/>
          </p:cNvSpPr>
          <p:nvPr/>
        </p:nvSpPr>
        <p:spPr bwMode="auto">
          <a:xfrm>
            <a:off x="467544" y="1700808"/>
            <a:ext cx="8271342" cy="3754874"/>
          </a:xfrm>
          <a:prstGeom prst="rect">
            <a:avLst/>
          </a:prstGeom>
          <a:noFill/>
          <a:ln w="9525">
            <a:noFill/>
            <a:miter lim="800000"/>
            <a:headEnd/>
            <a:tailEnd/>
          </a:ln>
        </p:spPr>
        <p:txBody>
          <a:bodyPr wrap="square">
            <a:spAutoFit/>
          </a:bodyPr>
          <a:lstStyle/>
          <a:p>
            <a:pPr algn="l">
              <a:spcBef>
                <a:spcPct val="50000"/>
              </a:spcBef>
            </a:pPr>
            <a:r>
              <a:rPr lang="zh-TW" altLang="zh-TW" sz="4000" u="sng" dirty="0" smtClean="0">
                <a:hlinkClick r:id="rId2"/>
              </a:rPr>
              <a:t>第</a:t>
            </a:r>
            <a:r>
              <a:rPr lang="en-US" altLang="zh-TW" sz="4000" u="sng" dirty="0" smtClean="0">
                <a:hlinkClick r:id="rId2"/>
              </a:rPr>
              <a:t> 14 </a:t>
            </a:r>
            <a:r>
              <a:rPr lang="zh-TW" altLang="zh-TW" sz="4000" u="sng" dirty="0" smtClean="0">
                <a:hlinkClick r:id="rId2"/>
              </a:rPr>
              <a:t>條</a:t>
            </a:r>
            <a:endParaRPr lang="en-US" altLang="zh-TW" sz="4000" u="sng" dirty="0" smtClean="0"/>
          </a:p>
          <a:p>
            <a:pPr algn="l">
              <a:spcBef>
                <a:spcPct val="50000"/>
              </a:spcBef>
            </a:pPr>
            <a:r>
              <a:rPr lang="zh-TW" altLang="zh-TW" sz="4400" dirty="0"/>
              <a:t>女性受僱者因生理日致工作有困難者，</a:t>
            </a:r>
            <a:r>
              <a:rPr lang="zh-TW" altLang="zh-TW" sz="4400" dirty="0">
                <a:solidFill>
                  <a:srgbClr val="FF0000"/>
                </a:solidFill>
              </a:rPr>
              <a:t>每月得請生理假一日</a:t>
            </a:r>
            <a:r>
              <a:rPr lang="zh-TW" altLang="zh-TW" sz="4400" dirty="0"/>
              <a:t>，全年請假日數未逾三日，不併入病假計算，其餘日數併入病假計算。</a:t>
            </a:r>
            <a:endParaRPr lang="en-US" altLang="zh-TW" sz="4200" dirty="0">
              <a:solidFill>
                <a:srgbClr val="FF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399900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zh-TW" dirty="0"/>
              <a:t>性別平等工作法</a:t>
            </a:r>
            <a:endParaRPr lang="zh-TW" altLang="en-US" dirty="0"/>
          </a:p>
        </p:txBody>
      </p:sp>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7" name="矩形 6"/>
          <p:cNvSpPr/>
          <p:nvPr/>
        </p:nvSpPr>
        <p:spPr>
          <a:xfrm>
            <a:off x="323528" y="1484784"/>
            <a:ext cx="8640960" cy="2800767"/>
          </a:xfrm>
          <a:prstGeom prst="rect">
            <a:avLst/>
          </a:prstGeom>
        </p:spPr>
        <p:txBody>
          <a:bodyPr wrap="square">
            <a:spAutoFit/>
          </a:bodyPr>
          <a:lstStyle/>
          <a:p>
            <a:pPr algn="l"/>
            <a:r>
              <a:rPr lang="zh-TW" altLang="zh-TW" sz="4400" dirty="0"/>
              <a:t>本法所稱權勢性騷擾，指對於因僱用、求職或執行職務關係受自己指揮、監督之人，</a:t>
            </a:r>
            <a:r>
              <a:rPr lang="zh-TW" altLang="zh-TW" sz="4400" dirty="0">
                <a:solidFill>
                  <a:srgbClr val="FF0000"/>
                </a:solidFill>
              </a:rPr>
              <a:t>利用權勢或機會</a:t>
            </a:r>
            <a:r>
              <a:rPr lang="zh-TW" altLang="zh-TW" sz="4400" dirty="0"/>
              <a:t>為性騷擾。</a:t>
            </a:r>
            <a:endParaRPr lang="zh-TW" altLang="en-US" sz="4400" dirty="0"/>
          </a:p>
        </p:txBody>
      </p:sp>
    </p:spTree>
    <p:extLst>
      <p:ext uri="{BB962C8B-B14F-4D97-AF65-F5344CB8AC3E}">
        <p14:creationId xmlns:p14="http://schemas.microsoft.com/office/powerpoint/2010/main" val="3655473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性別平等工作法</a:t>
            </a:r>
            <a:endParaRPr lang="zh-TW" altLang="en-US" dirty="0"/>
          </a:p>
        </p:txBody>
      </p:sp>
      <p:sp>
        <p:nvSpPr>
          <p:cNvPr id="4" name="頁尾版面配置區 3"/>
          <p:cNvSpPr>
            <a:spLocks noGrp="1"/>
          </p:cNvSpPr>
          <p:nvPr>
            <p:ph type="ftr" sz="quarter" idx="11"/>
          </p:nvPr>
        </p:nvSpPr>
        <p:spPr/>
        <p:txBody>
          <a:bodyPr/>
          <a:lstStyle/>
          <a:p>
            <a:endParaRPr lang="en-US" altLang="zh-TW" dirty="0"/>
          </a:p>
        </p:txBody>
      </p:sp>
      <p:sp>
        <p:nvSpPr>
          <p:cNvPr id="5" name="Text Box 6"/>
          <p:cNvSpPr txBox="1">
            <a:spLocks noChangeArrowheads="1"/>
          </p:cNvSpPr>
          <p:nvPr/>
        </p:nvSpPr>
        <p:spPr bwMode="auto">
          <a:xfrm>
            <a:off x="467544" y="1700808"/>
            <a:ext cx="8271342" cy="4862870"/>
          </a:xfrm>
          <a:prstGeom prst="rect">
            <a:avLst/>
          </a:prstGeom>
          <a:noFill/>
          <a:ln w="9525">
            <a:noFill/>
            <a:miter lim="800000"/>
            <a:headEnd/>
            <a:tailEnd/>
          </a:ln>
        </p:spPr>
        <p:txBody>
          <a:bodyPr wrap="square">
            <a:spAutoFit/>
          </a:bodyPr>
          <a:lstStyle/>
          <a:p>
            <a:pPr algn="l">
              <a:spcBef>
                <a:spcPct val="50000"/>
              </a:spcBef>
            </a:pPr>
            <a:r>
              <a:rPr lang="zh-TW" altLang="zh-TW" sz="4000" u="sng" dirty="0" smtClean="0">
                <a:hlinkClick r:id="rId2"/>
              </a:rPr>
              <a:t>第</a:t>
            </a:r>
            <a:r>
              <a:rPr lang="en-US" altLang="zh-TW" sz="4000" u="sng" dirty="0" smtClean="0">
                <a:hlinkClick r:id="rId2"/>
              </a:rPr>
              <a:t> 15 </a:t>
            </a:r>
            <a:r>
              <a:rPr lang="zh-TW" altLang="zh-TW" sz="4000" u="sng" dirty="0" smtClean="0">
                <a:hlinkClick r:id="rId2"/>
              </a:rPr>
              <a:t>條</a:t>
            </a:r>
            <a:endParaRPr lang="en-US" altLang="zh-TW" sz="4000" u="sng" dirty="0" smtClean="0"/>
          </a:p>
          <a:p>
            <a:pPr algn="l">
              <a:spcBef>
                <a:spcPct val="50000"/>
              </a:spcBef>
            </a:pPr>
            <a:r>
              <a:rPr lang="zh-TW" altLang="zh-TW" sz="3600" dirty="0"/>
              <a:t>雇主於女性受僱者分娩前後，應使其停止工作，給予產假</a:t>
            </a:r>
            <a:r>
              <a:rPr lang="zh-TW" altLang="zh-TW" sz="3600" dirty="0">
                <a:solidFill>
                  <a:srgbClr val="FF0000"/>
                </a:solidFill>
              </a:rPr>
              <a:t>八星期</a:t>
            </a:r>
            <a:r>
              <a:rPr lang="zh-TW" altLang="zh-TW" sz="3600" dirty="0"/>
              <a:t>；妊娠</a:t>
            </a:r>
            <a:r>
              <a:rPr lang="zh-TW" altLang="zh-TW" sz="3600" dirty="0">
                <a:solidFill>
                  <a:srgbClr val="FF0000"/>
                </a:solidFill>
              </a:rPr>
              <a:t>三個月</a:t>
            </a:r>
            <a:r>
              <a:rPr lang="zh-TW" altLang="zh-TW" sz="3600" dirty="0"/>
              <a:t>以上流產者，應使其停止工作，給予產假</a:t>
            </a:r>
            <a:r>
              <a:rPr lang="zh-TW" altLang="zh-TW" sz="3600" dirty="0">
                <a:solidFill>
                  <a:srgbClr val="FF0000"/>
                </a:solidFill>
              </a:rPr>
              <a:t>四星期</a:t>
            </a:r>
            <a:r>
              <a:rPr lang="zh-TW" altLang="zh-TW" sz="3600" dirty="0"/>
              <a:t>；妊娠二個月以上</a:t>
            </a:r>
            <a:r>
              <a:rPr lang="zh-TW" altLang="zh-TW" sz="3600" dirty="0">
                <a:solidFill>
                  <a:srgbClr val="FF0000"/>
                </a:solidFill>
              </a:rPr>
              <a:t>未滿三個月</a:t>
            </a:r>
            <a:r>
              <a:rPr lang="zh-TW" altLang="zh-TW" sz="3600" dirty="0"/>
              <a:t>流產者，應使其停止工作，給予產假</a:t>
            </a:r>
            <a:r>
              <a:rPr lang="zh-TW" altLang="zh-TW" sz="3600" dirty="0">
                <a:solidFill>
                  <a:srgbClr val="FF0000"/>
                </a:solidFill>
              </a:rPr>
              <a:t>一星期</a:t>
            </a:r>
            <a:r>
              <a:rPr lang="zh-TW" altLang="zh-TW" sz="3600" dirty="0"/>
              <a:t>；妊娠未滿二個月流產者，應使其停止工作，給予產假</a:t>
            </a:r>
            <a:r>
              <a:rPr lang="zh-TW" altLang="zh-TW" sz="3600" dirty="0">
                <a:solidFill>
                  <a:srgbClr val="FF0000"/>
                </a:solidFill>
              </a:rPr>
              <a:t>五日</a:t>
            </a:r>
            <a:r>
              <a:rPr lang="zh-TW" altLang="zh-TW" sz="3600" dirty="0" smtClean="0"/>
              <a:t>。</a:t>
            </a:r>
            <a:endParaRPr lang="en-US" altLang="zh-TW" sz="3600" dirty="0">
              <a:solidFill>
                <a:srgbClr val="FF0000"/>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4208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性別平等工作法</a:t>
            </a:r>
            <a:endParaRPr lang="zh-TW" altLang="en-US" dirty="0"/>
          </a:p>
        </p:txBody>
      </p:sp>
      <p:sp>
        <p:nvSpPr>
          <p:cNvPr id="5" name="Text Box 6"/>
          <p:cNvSpPr txBox="1">
            <a:spLocks noChangeArrowheads="1"/>
          </p:cNvSpPr>
          <p:nvPr/>
        </p:nvSpPr>
        <p:spPr bwMode="auto">
          <a:xfrm>
            <a:off x="467544" y="1700808"/>
            <a:ext cx="8271342" cy="4031873"/>
          </a:xfrm>
          <a:prstGeom prst="rect">
            <a:avLst/>
          </a:prstGeom>
          <a:noFill/>
          <a:ln w="9525">
            <a:noFill/>
            <a:miter lim="800000"/>
            <a:headEnd/>
            <a:tailEnd/>
          </a:ln>
        </p:spPr>
        <p:txBody>
          <a:bodyPr wrap="square">
            <a:spAutoFit/>
          </a:bodyPr>
          <a:lstStyle/>
          <a:p>
            <a:pPr algn="l">
              <a:spcBef>
                <a:spcPct val="50000"/>
              </a:spcBef>
            </a:pPr>
            <a:r>
              <a:rPr lang="zh-TW" altLang="zh-TW" sz="4000" u="sng" dirty="0" smtClean="0"/>
              <a:t>第</a:t>
            </a:r>
            <a:r>
              <a:rPr lang="en-US" altLang="zh-TW" sz="4000" u="sng" dirty="0" smtClean="0"/>
              <a:t> 15 </a:t>
            </a:r>
            <a:r>
              <a:rPr lang="zh-TW" altLang="zh-TW" sz="4000" u="sng" dirty="0" smtClean="0"/>
              <a:t>條</a:t>
            </a:r>
          </a:p>
          <a:p>
            <a:pPr algn="l"/>
            <a:r>
              <a:rPr lang="zh-TW" altLang="zh-TW" sz="3600" dirty="0"/>
              <a:t>受僱者妊娠期間，雇主應給予</a:t>
            </a:r>
            <a:r>
              <a:rPr lang="zh-TW" altLang="zh-TW" sz="3600" dirty="0">
                <a:solidFill>
                  <a:srgbClr val="FF0000"/>
                </a:solidFill>
              </a:rPr>
              <a:t>產檢假七日。</a:t>
            </a:r>
          </a:p>
          <a:p>
            <a:pPr algn="l"/>
            <a:r>
              <a:rPr lang="zh-TW" altLang="zh-TW" sz="3600" dirty="0"/>
              <a:t>受僱者陪伴其配偶妊娠產檢或其</a:t>
            </a:r>
            <a:r>
              <a:rPr lang="zh-TW" altLang="zh-TW" sz="3600" dirty="0">
                <a:solidFill>
                  <a:srgbClr val="FF0000"/>
                </a:solidFill>
              </a:rPr>
              <a:t>配偶</a:t>
            </a:r>
            <a:r>
              <a:rPr lang="zh-TW" altLang="zh-TW" sz="3600" dirty="0"/>
              <a:t>分娩時，雇主應給予</a:t>
            </a:r>
            <a:r>
              <a:rPr lang="zh-TW" altLang="zh-TW" sz="3600" dirty="0">
                <a:solidFill>
                  <a:srgbClr val="FF0000"/>
                </a:solidFill>
              </a:rPr>
              <a:t>陪產檢及陪產假七日</a:t>
            </a:r>
            <a:r>
              <a:rPr lang="zh-TW" altLang="zh-TW" sz="3600" dirty="0"/>
              <a:t>。</a:t>
            </a:r>
          </a:p>
          <a:p>
            <a:pPr algn="l"/>
            <a:r>
              <a:rPr lang="zh-TW" altLang="zh-TW" sz="3600" dirty="0"/>
              <a:t>產檢假、陪產檢及陪產假期間，</a:t>
            </a:r>
            <a:r>
              <a:rPr lang="zh-TW" altLang="zh-TW" sz="3600" dirty="0">
                <a:solidFill>
                  <a:srgbClr val="FF0000"/>
                </a:solidFill>
              </a:rPr>
              <a:t>薪資照給。</a:t>
            </a:r>
          </a:p>
        </p:txBody>
      </p:sp>
    </p:spTree>
    <p:extLst>
      <p:ext uri="{BB962C8B-B14F-4D97-AF65-F5344CB8AC3E}">
        <p14:creationId xmlns:p14="http://schemas.microsoft.com/office/powerpoint/2010/main" val="2767555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性別平等工作法施行細則</a:t>
            </a:r>
            <a:endParaRPr lang="zh-TW" altLang="en-US" dirty="0"/>
          </a:p>
        </p:txBody>
      </p:sp>
      <p:sp>
        <p:nvSpPr>
          <p:cNvPr id="5" name="Text Box 6"/>
          <p:cNvSpPr txBox="1">
            <a:spLocks noChangeArrowheads="1"/>
          </p:cNvSpPr>
          <p:nvPr/>
        </p:nvSpPr>
        <p:spPr bwMode="auto">
          <a:xfrm>
            <a:off x="467544" y="1700808"/>
            <a:ext cx="8271342" cy="3785652"/>
          </a:xfrm>
          <a:prstGeom prst="rect">
            <a:avLst/>
          </a:prstGeom>
          <a:noFill/>
          <a:ln w="9525">
            <a:noFill/>
            <a:miter lim="800000"/>
            <a:headEnd/>
            <a:tailEnd/>
          </a:ln>
        </p:spPr>
        <p:txBody>
          <a:bodyPr wrap="square">
            <a:spAutoFit/>
          </a:bodyPr>
          <a:lstStyle/>
          <a:p>
            <a:pPr algn="l"/>
            <a:r>
              <a:rPr lang="zh-TW" altLang="zh-TW" sz="4000" u="sng" dirty="0">
                <a:hlinkClick r:id="rId2"/>
              </a:rPr>
              <a:t>第</a:t>
            </a:r>
            <a:r>
              <a:rPr lang="en-US" altLang="zh-TW" sz="4000" u="sng" dirty="0">
                <a:hlinkClick r:id="rId2"/>
              </a:rPr>
              <a:t> 7 </a:t>
            </a:r>
            <a:r>
              <a:rPr lang="zh-TW" altLang="zh-TW" sz="4000" u="sng" dirty="0">
                <a:hlinkClick r:id="rId2"/>
              </a:rPr>
              <a:t>條</a:t>
            </a:r>
            <a:endParaRPr lang="zh-TW" altLang="zh-TW" sz="4000" dirty="0"/>
          </a:p>
          <a:p>
            <a:pPr algn="l"/>
            <a:r>
              <a:rPr lang="zh-TW" altLang="zh-TW" sz="4000" dirty="0"/>
              <a:t>本法第十五條第五項規定之七日陪產檢及陪產假，除陪產檢於配偶妊娠期間請假外，受僱者陪產之請假，應於配偶</a:t>
            </a:r>
            <a:r>
              <a:rPr lang="zh-TW" altLang="zh-TW" sz="4000" dirty="0">
                <a:solidFill>
                  <a:srgbClr val="FF0000"/>
                </a:solidFill>
              </a:rPr>
              <a:t>分娩之當日及其前後合計十五日</a:t>
            </a:r>
            <a:r>
              <a:rPr lang="zh-TW" altLang="zh-TW" sz="4000" dirty="0"/>
              <a:t>期間內為之。</a:t>
            </a:r>
            <a:endParaRPr lang="zh-TW" altLang="zh-TW" sz="3600" dirty="0">
              <a:solidFill>
                <a:srgbClr val="FF0000"/>
              </a:solidFill>
            </a:endParaRPr>
          </a:p>
        </p:txBody>
      </p:sp>
    </p:spTree>
    <p:extLst>
      <p:ext uri="{BB962C8B-B14F-4D97-AF65-F5344CB8AC3E}">
        <p14:creationId xmlns:p14="http://schemas.microsoft.com/office/powerpoint/2010/main" val="4122436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zh-TW" dirty="0"/>
              <a:t>性別平等工作法施行細則</a:t>
            </a:r>
            <a:endParaRPr lang="zh-TW" altLang="en-US" dirty="0"/>
          </a:p>
        </p:txBody>
      </p:sp>
      <p:sp>
        <p:nvSpPr>
          <p:cNvPr id="5" name="Text Box 6"/>
          <p:cNvSpPr txBox="1">
            <a:spLocks noChangeArrowheads="1"/>
          </p:cNvSpPr>
          <p:nvPr/>
        </p:nvSpPr>
        <p:spPr bwMode="auto">
          <a:xfrm>
            <a:off x="467544" y="1700808"/>
            <a:ext cx="8271342" cy="4585871"/>
          </a:xfrm>
          <a:prstGeom prst="rect">
            <a:avLst/>
          </a:prstGeom>
          <a:noFill/>
          <a:ln w="9525">
            <a:noFill/>
            <a:miter lim="800000"/>
            <a:headEnd/>
            <a:tailEnd/>
          </a:ln>
        </p:spPr>
        <p:txBody>
          <a:bodyPr wrap="square">
            <a:spAutoFit/>
          </a:bodyPr>
          <a:lstStyle/>
          <a:p>
            <a:pPr algn="l"/>
            <a:r>
              <a:rPr lang="zh-TW" altLang="zh-TW" sz="4000" u="sng" dirty="0">
                <a:hlinkClick r:id="rId2"/>
              </a:rPr>
              <a:t>第</a:t>
            </a:r>
            <a:r>
              <a:rPr lang="en-US" altLang="zh-TW" sz="4000" u="sng" dirty="0">
                <a:hlinkClick r:id="rId2"/>
              </a:rPr>
              <a:t> 4-1 </a:t>
            </a:r>
            <a:r>
              <a:rPr lang="zh-TW" altLang="zh-TW" sz="4000" u="sng" dirty="0">
                <a:hlinkClick r:id="rId2"/>
              </a:rPr>
              <a:t>條</a:t>
            </a:r>
            <a:endParaRPr lang="zh-TW" altLang="zh-TW" sz="4000" dirty="0"/>
          </a:p>
          <a:p>
            <a:pPr algn="l"/>
            <a:r>
              <a:rPr lang="zh-TW" altLang="zh-TW" sz="3600" dirty="0">
                <a:solidFill>
                  <a:srgbClr val="FF0000"/>
                </a:solidFill>
              </a:rPr>
              <a:t>實習生</a:t>
            </a:r>
            <a:r>
              <a:rPr lang="zh-TW" altLang="zh-TW" sz="3600" dirty="0"/>
              <a:t>所屬學校知悉其實習期間遭受性騷擾時，所屬學校應</a:t>
            </a:r>
            <a:r>
              <a:rPr lang="zh-TW" altLang="zh-TW" sz="3600" dirty="0">
                <a:solidFill>
                  <a:srgbClr val="FF0000"/>
                </a:solidFill>
              </a:rPr>
              <a:t>督促實習之單位</a:t>
            </a:r>
            <a:r>
              <a:rPr lang="zh-TW" altLang="zh-TW" sz="3600" dirty="0"/>
              <a:t>採取立即有效之糾正及補救措施，並應提供實習生</a:t>
            </a:r>
            <a:r>
              <a:rPr lang="zh-TW" altLang="zh-TW" sz="3600" dirty="0">
                <a:solidFill>
                  <a:srgbClr val="FF0000"/>
                </a:solidFill>
              </a:rPr>
              <a:t>必要協助</a:t>
            </a:r>
            <a:r>
              <a:rPr lang="zh-TW" altLang="zh-TW" sz="3600" dirty="0"/>
              <a:t>。</a:t>
            </a:r>
            <a:r>
              <a:rPr lang="en-US" altLang="zh-TW" sz="3600" dirty="0"/>
              <a:t/>
            </a:r>
            <a:br>
              <a:rPr lang="en-US" altLang="zh-TW" sz="3600" dirty="0"/>
            </a:br>
            <a:r>
              <a:rPr lang="zh-TW" altLang="zh-TW" sz="3600" dirty="0"/>
              <a:t>申訴案件之申訴人為實習生時，地方主管機關得請求教育主管機關及所屬學校共同調查。</a:t>
            </a:r>
          </a:p>
        </p:txBody>
      </p:sp>
    </p:spTree>
    <p:extLst>
      <p:ext uri="{BB962C8B-B14F-4D97-AF65-F5344CB8AC3E}">
        <p14:creationId xmlns:p14="http://schemas.microsoft.com/office/powerpoint/2010/main" val="1622911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性騷擾防治法</a:t>
            </a:r>
            <a:endParaRPr lang="zh-TW" altLang="en-US" dirty="0"/>
          </a:p>
        </p:txBody>
      </p:sp>
      <p:sp>
        <p:nvSpPr>
          <p:cNvPr id="5" name="Text Box 6"/>
          <p:cNvSpPr txBox="1">
            <a:spLocks noChangeArrowheads="1"/>
          </p:cNvSpPr>
          <p:nvPr/>
        </p:nvSpPr>
        <p:spPr bwMode="auto">
          <a:xfrm>
            <a:off x="467544" y="1700808"/>
            <a:ext cx="8271342" cy="3416320"/>
          </a:xfrm>
          <a:prstGeom prst="rect">
            <a:avLst/>
          </a:prstGeom>
          <a:noFill/>
          <a:ln w="9525">
            <a:noFill/>
            <a:miter lim="800000"/>
            <a:headEnd/>
            <a:tailEnd/>
          </a:ln>
        </p:spPr>
        <p:txBody>
          <a:bodyPr wrap="square">
            <a:spAutoFit/>
          </a:bodyPr>
          <a:lstStyle/>
          <a:p>
            <a:pPr algn="l"/>
            <a:r>
              <a:rPr lang="zh-TW" altLang="zh-TW" sz="4000" u="sng" dirty="0">
                <a:hlinkClick r:id="rId2"/>
              </a:rPr>
              <a:t>第</a:t>
            </a:r>
            <a:r>
              <a:rPr lang="en-US" altLang="zh-TW" sz="4000" u="sng" dirty="0">
                <a:hlinkClick r:id="rId2"/>
              </a:rPr>
              <a:t> </a:t>
            </a:r>
            <a:r>
              <a:rPr lang="en-US" altLang="zh-TW" sz="4000" u="sng" dirty="0" smtClean="0">
                <a:hlinkClick r:id="rId2"/>
              </a:rPr>
              <a:t>2 </a:t>
            </a:r>
            <a:r>
              <a:rPr lang="zh-TW" altLang="zh-TW" sz="4000" u="sng" dirty="0">
                <a:hlinkClick r:id="rId2"/>
              </a:rPr>
              <a:t>條</a:t>
            </a:r>
            <a:endParaRPr lang="zh-TW" altLang="zh-TW" sz="4000" dirty="0"/>
          </a:p>
          <a:p>
            <a:pPr algn="l"/>
            <a:r>
              <a:rPr lang="zh-TW" altLang="zh-TW" sz="4400" dirty="0"/>
              <a:t>本法所稱性騷擾，係指性侵害犯罪以外，對他人實施違反其意願而與性或性別有關之行為，且有下列情形之一者：</a:t>
            </a:r>
          </a:p>
        </p:txBody>
      </p:sp>
    </p:spTree>
    <p:extLst>
      <p:ext uri="{BB962C8B-B14F-4D97-AF65-F5344CB8AC3E}">
        <p14:creationId xmlns:p14="http://schemas.microsoft.com/office/powerpoint/2010/main" val="4139851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性騷擾防治法</a:t>
            </a:r>
            <a:endParaRPr lang="zh-TW" altLang="en-US" dirty="0"/>
          </a:p>
        </p:txBody>
      </p:sp>
      <p:sp>
        <p:nvSpPr>
          <p:cNvPr id="5" name="Text Box 6"/>
          <p:cNvSpPr txBox="1">
            <a:spLocks noChangeArrowheads="1"/>
          </p:cNvSpPr>
          <p:nvPr/>
        </p:nvSpPr>
        <p:spPr bwMode="auto">
          <a:xfrm>
            <a:off x="467544" y="1700808"/>
            <a:ext cx="8271342" cy="4031873"/>
          </a:xfrm>
          <a:prstGeom prst="rect">
            <a:avLst/>
          </a:prstGeom>
          <a:noFill/>
          <a:ln w="9525">
            <a:noFill/>
            <a:miter lim="800000"/>
            <a:headEnd/>
            <a:tailEnd/>
          </a:ln>
        </p:spPr>
        <p:txBody>
          <a:bodyPr wrap="square">
            <a:spAutoFit/>
          </a:bodyPr>
          <a:lstStyle/>
          <a:p>
            <a:pPr algn="l"/>
            <a:r>
              <a:rPr lang="zh-TW" altLang="zh-TW" sz="4000" u="sng" dirty="0">
                <a:hlinkClick r:id="rId2"/>
              </a:rPr>
              <a:t>第</a:t>
            </a:r>
            <a:r>
              <a:rPr lang="en-US" altLang="zh-TW" sz="4000" u="sng" dirty="0">
                <a:hlinkClick r:id="rId2"/>
              </a:rPr>
              <a:t> </a:t>
            </a:r>
            <a:r>
              <a:rPr lang="en-US" altLang="zh-TW" sz="4000" u="sng" dirty="0" smtClean="0">
                <a:hlinkClick r:id="rId2"/>
              </a:rPr>
              <a:t>2 </a:t>
            </a:r>
            <a:r>
              <a:rPr lang="zh-TW" altLang="zh-TW" sz="4000" u="sng" dirty="0">
                <a:hlinkClick r:id="rId2"/>
              </a:rPr>
              <a:t>條</a:t>
            </a:r>
            <a:endParaRPr lang="zh-TW" altLang="zh-TW" sz="4000" dirty="0"/>
          </a:p>
          <a:p>
            <a:pPr algn="l"/>
            <a:r>
              <a:rPr lang="zh-TW" altLang="zh-TW" sz="3600" dirty="0"/>
              <a:t>一、以明示或暗示之方式，或以歧視、侮辱之言行，或以他法，而有損害他人人格尊嚴，或造成使人心生畏怖、</a:t>
            </a:r>
            <a:r>
              <a:rPr lang="zh-TW" altLang="zh-TW" sz="3600" dirty="0">
                <a:solidFill>
                  <a:srgbClr val="FF0000"/>
                </a:solidFill>
              </a:rPr>
              <a:t>感受敵意或冒犯之情境</a:t>
            </a:r>
            <a:r>
              <a:rPr lang="zh-TW" altLang="zh-TW" sz="3600" dirty="0"/>
              <a:t>，或不當影響其工作、教育、訓練、服務、計畫、活動或正常生活之進行。</a:t>
            </a:r>
          </a:p>
        </p:txBody>
      </p:sp>
    </p:spTree>
    <p:extLst>
      <p:ext uri="{BB962C8B-B14F-4D97-AF65-F5344CB8AC3E}">
        <p14:creationId xmlns:p14="http://schemas.microsoft.com/office/powerpoint/2010/main" val="819772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性騷擾防治法</a:t>
            </a:r>
            <a:endParaRPr lang="zh-TW" altLang="en-US" dirty="0"/>
          </a:p>
        </p:txBody>
      </p:sp>
      <p:sp>
        <p:nvSpPr>
          <p:cNvPr id="5" name="Text Box 6"/>
          <p:cNvSpPr txBox="1">
            <a:spLocks noChangeArrowheads="1"/>
          </p:cNvSpPr>
          <p:nvPr/>
        </p:nvSpPr>
        <p:spPr bwMode="auto">
          <a:xfrm>
            <a:off x="467544" y="1700808"/>
            <a:ext cx="8271342" cy="4401205"/>
          </a:xfrm>
          <a:prstGeom prst="rect">
            <a:avLst/>
          </a:prstGeom>
          <a:noFill/>
          <a:ln w="9525">
            <a:noFill/>
            <a:miter lim="800000"/>
            <a:headEnd/>
            <a:tailEnd/>
          </a:ln>
        </p:spPr>
        <p:txBody>
          <a:bodyPr wrap="square">
            <a:spAutoFit/>
          </a:bodyPr>
          <a:lstStyle/>
          <a:p>
            <a:pPr algn="l"/>
            <a:r>
              <a:rPr lang="zh-TW" altLang="zh-TW" sz="4000" u="sng" dirty="0">
                <a:hlinkClick r:id="rId2"/>
              </a:rPr>
              <a:t>第</a:t>
            </a:r>
            <a:r>
              <a:rPr lang="en-US" altLang="zh-TW" sz="4000" u="sng" dirty="0">
                <a:hlinkClick r:id="rId2"/>
              </a:rPr>
              <a:t> </a:t>
            </a:r>
            <a:r>
              <a:rPr lang="en-US" altLang="zh-TW" sz="4000" u="sng" dirty="0" smtClean="0">
                <a:hlinkClick r:id="rId2"/>
              </a:rPr>
              <a:t>2 </a:t>
            </a:r>
            <a:r>
              <a:rPr lang="zh-TW" altLang="zh-TW" sz="4000" u="sng" dirty="0">
                <a:hlinkClick r:id="rId2"/>
              </a:rPr>
              <a:t>條</a:t>
            </a:r>
            <a:endParaRPr lang="zh-TW" altLang="zh-TW" sz="4000" dirty="0"/>
          </a:p>
          <a:p>
            <a:pPr algn="l"/>
            <a:r>
              <a:rPr lang="zh-TW" altLang="zh-TW" sz="4800" dirty="0"/>
              <a:t>二、以該他人順服或拒絕該行為，作為自己或他人獲得、喪失或減損其學習、工作、</a:t>
            </a:r>
            <a:r>
              <a:rPr lang="zh-TW" altLang="zh-TW" sz="4800" dirty="0" smtClean="0"/>
              <a:t>訓練</a:t>
            </a:r>
            <a:endParaRPr lang="en-US" altLang="zh-TW" sz="4800" dirty="0" smtClean="0"/>
          </a:p>
          <a:p>
            <a:pPr algn="l"/>
            <a:r>
              <a:rPr lang="zh-TW" altLang="zh-TW" sz="4800" dirty="0" smtClean="0"/>
              <a:t>、</a:t>
            </a:r>
            <a:r>
              <a:rPr lang="zh-TW" altLang="zh-TW" sz="4800" dirty="0"/>
              <a:t>服務、計畫、活動有關權益之條件。</a:t>
            </a:r>
          </a:p>
        </p:txBody>
      </p:sp>
    </p:spTree>
    <p:extLst>
      <p:ext uri="{BB962C8B-B14F-4D97-AF65-F5344CB8AC3E}">
        <p14:creationId xmlns:p14="http://schemas.microsoft.com/office/powerpoint/2010/main" val="3550878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性騷擾防治法</a:t>
            </a:r>
            <a:endParaRPr lang="zh-TW" altLang="en-US" dirty="0"/>
          </a:p>
        </p:txBody>
      </p:sp>
      <p:sp>
        <p:nvSpPr>
          <p:cNvPr id="5" name="Text Box 6"/>
          <p:cNvSpPr txBox="1">
            <a:spLocks noChangeArrowheads="1"/>
          </p:cNvSpPr>
          <p:nvPr/>
        </p:nvSpPr>
        <p:spPr bwMode="auto">
          <a:xfrm>
            <a:off x="467544" y="1700808"/>
            <a:ext cx="8271342" cy="4524315"/>
          </a:xfrm>
          <a:prstGeom prst="rect">
            <a:avLst/>
          </a:prstGeom>
          <a:noFill/>
          <a:ln w="9525">
            <a:noFill/>
            <a:miter lim="800000"/>
            <a:headEnd/>
            <a:tailEnd/>
          </a:ln>
        </p:spPr>
        <p:txBody>
          <a:bodyPr wrap="square">
            <a:spAutoFit/>
          </a:bodyPr>
          <a:lstStyle/>
          <a:p>
            <a:pPr algn="l"/>
            <a:r>
              <a:rPr lang="zh-TW" altLang="zh-TW" sz="3200" u="sng" dirty="0">
                <a:hlinkClick r:id="rId2"/>
              </a:rPr>
              <a:t>第 </a:t>
            </a:r>
            <a:r>
              <a:rPr lang="en-US" altLang="zh-TW" sz="3200" u="sng" dirty="0">
                <a:hlinkClick r:id="rId2"/>
              </a:rPr>
              <a:t>12 </a:t>
            </a:r>
            <a:r>
              <a:rPr lang="zh-TW" altLang="zh-TW" sz="3200" u="sng" dirty="0">
                <a:hlinkClick r:id="rId2"/>
              </a:rPr>
              <a:t>條</a:t>
            </a:r>
            <a:endParaRPr lang="zh-TW" altLang="zh-TW" sz="3200" dirty="0"/>
          </a:p>
          <a:p>
            <a:pPr algn="l"/>
            <a:r>
              <a:rPr lang="zh-TW" altLang="zh-TW" sz="3200" dirty="0"/>
              <a:t>對他人為性騷擾者，負損害賠償責任。</a:t>
            </a:r>
          </a:p>
          <a:p>
            <a:pPr algn="l"/>
            <a:r>
              <a:rPr lang="zh-TW" altLang="zh-TW" sz="3200" dirty="0"/>
              <a:t>前項情形，</a:t>
            </a:r>
            <a:r>
              <a:rPr lang="zh-TW" altLang="zh-TW" sz="3200" dirty="0">
                <a:solidFill>
                  <a:srgbClr val="FF0000"/>
                </a:solidFill>
              </a:rPr>
              <a:t>雖非財產上之損害</a:t>
            </a:r>
            <a:r>
              <a:rPr lang="zh-TW" altLang="zh-TW" sz="3200" dirty="0"/>
              <a:t>，</a:t>
            </a:r>
            <a:r>
              <a:rPr lang="zh-TW" altLang="zh-TW" sz="3200" dirty="0">
                <a:solidFill>
                  <a:srgbClr val="FF0000"/>
                </a:solidFill>
              </a:rPr>
              <a:t>亦得請求賠償相當之金額</a:t>
            </a:r>
            <a:r>
              <a:rPr lang="zh-TW" altLang="zh-TW" sz="3200" dirty="0"/>
              <a:t>，其名譽被侵害者，並得請求回復名譽之適當處分。</a:t>
            </a:r>
          </a:p>
          <a:p>
            <a:pPr algn="l"/>
            <a:r>
              <a:rPr lang="zh-TW" altLang="zh-TW" sz="3200" dirty="0"/>
              <a:t>依前二項規定負損害賠償責任，且屬權勢性騷擾者，法院並得因被害人之請求，依侵害情節，酌定損害額</a:t>
            </a:r>
            <a:r>
              <a:rPr lang="zh-TW" altLang="zh-TW" sz="3200" dirty="0">
                <a:solidFill>
                  <a:srgbClr val="FF0000"/>
                </a:solidFill>
              </a:rPr>
              <a:t>一倍至三倍</a:t>
            </a:r>
            <a:r>
              <a:rPr lang="zh-TW" altLang="zh-TW" sz="3200" dirty="0"/>
              <a:t>之懲罰性賠償金。</a:t>
            </a:r>
          </a:p>
        </p:txBody>
      </p:sp>
    </p:spTree>
    <p:extLst>
      <p:ext uri="{BB962C8B-B14F-4D97-AF65-F5344CB8AC3E}">
        <p14:creationId xmlns:p14="http://schemas.microsoft.com/office/powerpoint/2010/main" val="1937485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性騷擾防治法</a:t>
            </a:r>
            <a:endParaRPr lang="zh-TW" altLang="en-US" dirty="0"/>
          </a:p>
        </p:txBody>
      </p:sp>
      <p:sp>
        <p:nvSpPr>
          <p:cNvPr id="5" name="Text Box 6"/>
          <p:cNvSpPr txBox="1">
            <a:spLocks noChangeArrowheads="1"/>
          </p:cNvSpPr>
          <p:nvPr/>
        </p:nvSpPr>
        <p:spPr bwMode="auto">
          <a:xfrm>
            <a:off x="467544" y="1700808"/>
            <a:ext cx="8271342" cy="5447645"/>
          </a:xfrm>
          <a:prstGeom prst="rect">
            <a:avLst/>
          </a:prstGeom>
          <a:noFill/>
          <a:ln w="9525">
            <a:noFill/>
            <a:miter lim="800000"/>
            <a:headEnd/>
            <a:tailEnd/>
          </a:ln>
        </p:spPr>
        <p:txBody>
          <a:bodyPr wrap="square">
            <a:spAutoFit/>
          </a:bodyPr>
          <a:lstStyle/>
          <a:p>
            <a:pPr algn="l"/>
            <a:r>
              <a:rPr lang="zh-TW" altLang="zh-TW" sz="4000" u="sng" dirty="0">
                <a:hlinkClick r:id="rId2"/>
              </a:rPr>
              <a:t>第</a:t>
            </a:r>
            <a:r>
              <a:rPr lang="en-US" altLang="zh-TW" sz="4000" u="sng" dirty="0">
                <a:hlinkClick r:id="rId2"/>
              </a:rPr>
              <a:t> </a:t>
            </a:r>
            <a:r>
              <a:rPr lang="en-US" altLang="zh-TW" sz="4000" u="sng" dirty="0" smtClean="0">
                <a:hlinkClick r:id="rId2"/>
              </a:rPr>
              <a:t>13 </a:t>
            </a:r>
            <a:r>
              <a:rPr lang="zh-TW" altLang="zh-TW" sz="4000" u="sng" dirty="0">
                <a:hlinkClick r:id="rId2"/>
              </a:rPr>
              <a:t>條</a:t>
            </a:r>
            <a:endParaRPr lang="zh-TW" altLang="zh-TW" sz="4000" dirty="0"/>
          </a:p>
          <a:p>
            <a:pPr algn="l"/>
            <a:r>
              <a:rPr lang="zh-TW" altLang="zh-TW" sz="4400" dirty="0">
                <a:solidFill>
                  <a:srgbClr val="FF0000"/>
                </a:solidFill>
              </a:rPr>
              <a:t>學生</a:t>
            </a:r>
            <a:r>
              <a:rPr lang="zh-TW" altLang="zh-TW" sz="4400" dirty="0"/>
              <a:t>、接受教育或訓練之人員於學校、教育或訓練機構接受教育或訓練時，</a:t>
            </a:r>
            <a:r>
              <a:rPr lang="zh-TW" altLang="zh-TW" sz="4400" dirty="0">
                <a:solidFill>
                  <a:srgbClr val="FF0000"/>
                </a:solidFill>
              </a:rPr>
              <a:t>對他人為性騷擾</a:t>
            </a:r>
            <a:r>
              <a:rPr lang="zh-TW" altLang="zh-TW" sz="4400" dirty="0"/>
              <a:t>，</a:t>
            </a:r>
            <a:r>
              <a:rPr lang="zh-TW" altLang="zh-TW" sz="4400" dirty="0" smtClean="0"/>
              <a:t>依</a:t>
            </a:r>
            <a:r>
              <a:rPr lang="zh-TW" altLang="zh-TW" sz="4400" dirty="0"/>
              <a:t>前條</a:t>
            </a:r>
            <a:r>
              <a:rPr lang="zh-TW" altLang="zh-TW" sz="4400" dirty="0" smtClean="0"/>
              <a:t>第二</a:t>
            </a:r>
            <a:r>
              <a:rPr lang="zh-TW" altLang="zh-TW" sz="4400" dirty="0"/>
              <a:t>項</a:t>
            </a:r>
            <a:r>
              <a:rPr lang="zh-TW" altLang="zh-TW" sz="4400" dirty="0">
                <a:solidFill>
                  <a:srgbClr val="FF0000"/>
                </a:solidFill>
              </a:rPr>
              <a:t>對被害人為回復名譽之適當處分</a:t>
            </a:r>
            <a:r>
              <a:rPr lang="zh-TW" altLang="zh-TW" sz="4400" dirty="0"/>
              <a:t>時，</a:t>
            </a:r>
            <a:r>
              <a:rPr lang="zh-TW" altLang="zh-TW" sz="4400" dirty="0">
                <a:solidFill>
                  <a:srgbClr val="FF0000"/>
                </a:solidFill>
              </a:rPr>
              <a:t>學校</a:t>
            </a:r>
            <a:r>
              <a:rPr lang="zh-TW" altLang="zh-TW" sz="4400" dirty="0"/>
              <a:t>或教育訓練機構</a:t>
            </a:r>
            <a:r>
              <a:rPr lang="zh-TW" altLang="zh-TW" sz="4400" dirty="0">
                <a:solidFill>
                  <a:srgbClr val="FF0000"/>
                </a:solidFill>
              </a:rPr>
              <a:t>應提供適當之協助</a:t>
            </a:r>
            <a:r>
              <a:rPr lang="zh-TW" altLang="zh-TW" sz="4400" dirty="0"/>
              <a:t>。</a:t>
            </a:r>
            <a:r>
              <a:rPr lang="en-US" altLang="zh-TW" sz="4400" dirty="0"/>
              <a:t/>
            </a:r>
            <a:br>
              <a:rPr lang="en-US" altLang="zh-TW" sz="4400" dirty="0"/>
            </a:br>
            <a:endParaRPr lang="zh-TW" altLang="zh-TW" sz="4400" dirty="0"/>
          </a:p>
        </p:txBody>
      </p:sp>
    </p:spTree>
    <p:extLst>
      <p:ext uri="{BB962C8B-B14F-4D97-AF65-F5344CB8AC3E}">
        <p14:creationId xmlns:p14="http://schemas.microsoft.com/office/powerpoint/2010/main" val="2005046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性騷擾防治法</a:t>
            </a:r>
            <a:endParaRPr lang="zh-TW" altLang="en-US" dirty="0"/>
          </a:p>
        </p:txBody>
      </p:sp>
      <p:sp>
        <p:nvSpPr>
          <p:cNvPr id="5" name="Text Box 6"/>
          <p:cNvSpPr txBox="1">
            <a:spLocks noChangeArrowheads="1"/>
          </p:cNvSpPr>
          <p:nvPr/>
        </p:nvSpPr>
        <p:spPr bwMode="auto">
          <a:xfrm>
            <a:off x="467544" y="1700808"/>
            <a:ext cx="8271342" cy="4154984"/>
          </a:xfrm>
          <a:prstGeom prst="rect">
            <a:avLst/>
          </a:prstGeom>
          <a:noFill/>
          <a:ln w="9525">
            <a:noFill/>
            <a:miter lim="800000"/>
            <a:headEnd/>
            <a:tailEnd/>
          </a:ln>
        </p:spPr>
        <p:txBody>
          <a:bodyPr wrap="square">
            <a:spAutoFit/>
          </a:bodyPr>
          <a:lstStyle/>
          <a:p>
            <a:pPr algn="l"/>
            <a:r>
              <a:rPr lang="zh-TW" altLang="zh-TW" sz="2400" u="sng" dirty="0">
                <a:hlinkClick r:id="rId2"/>
              </a:rPr>
              <a:t>第</a:t>
            </a:r>
            <a:r>
              <a:rPr lang="en-US" altLang="zh-TW" sz="2400" u="sng" dirty="0">
                <a:hlinkClick r:id="rId2"/>
              </a:rPr>
              <a:t> 14 </a:t>
            </a:r>
            <a:r>
              <a:rPr lang="zh-TW" altLang="zh-TW" sz="2400" u="sng" dirty="0">
                <a:hlinkClick r:id="rId2"/>
              </a:rPr>
              <a:t>條</a:t>
            </a:r>
            <a:endParaRPr lang="zh-TW" altLang="zh-TW" sz="2400" dirty="0"/>
          </a:p>
          <a:p>
            <a:pPr algn="l"/>
            <a:r>
              <a:rPr lang="zh-TW" altLang="zh-TW" sz="2400" dirty="0"/>
              <a:t>性騷擾事件被害人除可依相關法律請求協助外，得依下列規定提出申訴：</a:t>
            </a:r>
          </a:p>
          <a:p>
            <a:pPr algn="l"/>
            <a:r>
              <a:rPr lang="zh-TW" altLang="zh-TW" sz="2400" dirty="0"/>
              <a:t>一、屬權勢性騷擾以外之性騷擾事件者，於知悉事件發生後</a:t>
            </a:r>
            <a:r>
              <a:rPr lang="zh-TW" altLang="zh-TW" sz="2400" dirty="0">
                <a:solidFill>
                  <a:srgbClr val="FF0000"/>
                </a:solidFill>
              </a:rPr>
              <a:t>二年內</a:t>
            </a:r>
            <a:r>
              <a:rPr lang="zh-TW" altLang="zh-TW" sz="2400" dirty="0"/>
              <a:t>提出申訴。但自性騷擾事件發生之日起</a:t>
            </a:r>
            <a:r>
              <a:rPr lang="zh-TW" altLang="zh-TW" sz="2400" dirty="0">
                <a:solidFill>
                  <a:srgbClr val="FF0000"/>
                </a:solidFill>
              </a:rPr>
              <a:t>逾五年者，不得提出。</a:t>
            </a:r>
          </a:p>
          <a:p>
            <a:pPr algn="l"/>
            <a:r>
              <a:rPr lang="zh-TW" altLang="zh-TW" sz="2400" dirty="0"/>
              <a:t>二、屬權勢性騷擾事件者，於</a:t>
            </a:r>
            <a:r>
              <a:rPr lang="zh-TW" altLang="zh-TW" sz="2400" dirty="0">
                <a:solidFill>
                  <a:srgbClr val="FF0000"/>
                </a:solidFill>
              </a:rPr>
              <a:t>知悉事件發生後三年內</a:t>
            </a:r>
            <a:r>
              <a:rPr lang="zh-TW" altLang="zh-TW" sz="2400" dirty="0"/>
              <a:t>提出申訴。但自性騷擾事件發生之日起</a:t>
            </a:r>
            <a:r>
              <a:rPr lang="zh-TW" altLang="zh-TW" sz="2400" dirty="0">
                <a:solidFill>
                  <a:srgbClr val="FF0000"/>
                </a:solidFill>
              </a:rPr>
              <a:t>逾七年者，不得提出</a:t>
            </a:r>
            <a:r>
              <a:rPr lang="zh-TW" altLang="zh-TW" sz="2400" dirty="0"/>
              <a:t>。</a:t>
            </a:r>
          </a:p>
          <a:p>
            <a:pPr algn="l"/>
            <a:endParaRPr lang="en-US" altLang="zh-TW" sz="2400" dirty="0" smtClean="0"/>
          </a:p>
          <a:p>
            <a:pPr algn="l"/>
            <a:r>
              <a:rPr lang="zh-TW" altLang="zh-TW" sz="2400" dirty="0" smtClean="0"/>
              <a:t>性騷擾</a:t>
            </a:r>
            <a:r>
              <a:rPr lang="zh-TW" altLang="zh-TW" sz="2400" dirty="0"/>
              <a:t>事件發生時被害人未成年者，得於</a:t>
            </a:r>
            <a:r>
              <a:rPr lang="zh-TW" altLang="zh-TW" sz="2400" dirty="0">
                <a:solidFill>
                  <a:srgbClr val="FF0000"/>
                </a:solidFill>
              </a:rPr>
              <a:t>成年後三年內提出申訴</a:t>
            </a:r>
            <a:r>
              <a:rPr lang="zh-TW" altLang="zh-TW" sz="2400" dirty="0"/>
              <a:t>。但依前項各款規定有較長之申訴期限者，從其規定。</a:t>
            </a:r>
          </a:p>
        </p:txBody>
      </p:sp>
    </p:spTree>
    <p:extLst>
      <p:ext uri="{BB962C8B-B14F-4D97-AF65-F5344CB8AC3E}">
        <p14:creationId xmlns:p14="http://schemas.microsoft.com/office/powerpoint/2010/main" val="383683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性騷擾防治法</a:t>
            </a:r>
            <a:endParaRPr lang="zh-TW" altLang="en-US" dirty="0"/>
          </a:p>
        </p:txBody>
      </p:sp>
      <p:sp>
        <p:nvSpPr>
          <p:cNvPr id="5" name="Text Box 6"/>
          <p:cNvSpPr txBox="1">
            <a:spLocks noChangeArrowheads="1"/>
          </p:cNvSpPr>
          <p:nvPr/>
        </p:nvSpPr>
        <p:spPr bwMode="auto">
          <a:xfrm>
            <a:off x="467544" y="1700808"/>
            <a:ext cx="8271342" cy="4524315"/>
          </a:xfrm>
          <a:prstGeom prst="rect">
            <a:avLst/>
          </a:prstGeom>
          <a:noFill/>
          <a:ln w="9525">
            <a:noFill/>
            <a:miter lim="800000"/>
            <a:headEnd/>
            <a:tailEnd/>
          </a:ln>
        </p:spPr>
        <p:txBody>
          <a:bodyPr wrap="square">
            <a:spAutoFit/>
          </a:bodyPr>
          <a:lstStyle/>
          <a:p>
            <a:pPr algn="l"/>
            <a:r>
              <a:rPr lang="zh-TW" altLang="zh-TW" sz="3200" u="sng" dirty="0">
                <a:hlinkClick r:id="rId2"/>
              </a:rPr>
              <a:t>第</a:t>
            </a:r>
            <a:r>
              <a:rPr lang="en-US" altLang="zh-TW" sz="3200" u="sng" dirty="0">
                <a:hlinkClick r:id="rId2"/>
              </a:rPr>
              <a:t> 27 </a:t>
            </a:r>
            <a:r>
              <a:rPr lang="zh-TW" altLang="zh-TW" sz="3200" u="sng" dirty="0">
                <a:hlinkClick r:id="rId2"/>
              </a:rPr>
              <a:t>條</a:t>
            </a:r>
            <a:endParaRPr lang="zh-TW" altLang="zh-TW" sz="3200" dirty="0"/>
          </a:p>
          <a:p>
            <a:pPr algn="l"/>
            <a:r>
              <a:rPr lang="zh-TW" altLang="zh-TW" sz="3200" dirty="0"/>
              <a:t>對他人為權勢性騷擾，經申訴調查成立者，由直轄市、縣（市）主管機關處新臺幣</a:t>
            </a:r>
            <a:r>
              <a:rPr lang="zh-TW" altLang="zh-TW" sz="3200" dirty="0">
                <a:solidFill>
                  <a:srgbClr val="FF0000"/>
                </a:solidFill>
              </a:rPr>
              <a:t>六萬元以上六十萬元以下</a:t>
            </a:r>
            <a:r>
              <a:rPr lang="zh-TW" altLang="zh-TW" sz="3200" dirty="0"/>
              <a:t>罰鍰。</a:t>
            </a:r>
          </a:p>
          <a:p>
            <a:pPr algn="l"/>
            <a:r>
              <a:rPr lang="zh-TW" altLang="zh-TW" sz="3200" dirty="0"/>
              <a:t>對他人為權勢性騷擾以外之性騷擾，經申訴調查成立者，由直轄市、縣（市）主管機關處新臺幣</a:t>
            </a:r>
            <a:r>
              <a:rPr lang="zh-TW" altLang="zh-TW" sz="3200" dirty="0">
                <a:solidFill>
                  <a:srgbClr val="FF0000"/>
                </a:solidFill>
              </a:rPr>
              <a:t>一萬元以上十萬元以下</a:t>
            </a:r>
            <a:r>
              <a:rPr lang="zh-TW" altLang="zh-TW" sz="3200" dirty="0"/>
              <a:t>罰鍰。</a:t>
            </a:r>
          </a:p>
          <a:p>
            <a:pPr algn="l"/>
            <a:r>
              <a:rPr lang="zh-TW" altLang="zh-TW" sz="3200" dirty="0"/>
              <a:t>前二項規定之裁處權，自被害人提出申訴時起，因三年期間之經過而消滅。</a:t>
            </a:r>
          </a:p>
        </p:txBody>
      </p:sp>
    </p:spTree>
    <p:extLst>
      <p:ext uri="{BB962C8B-B14F-4D97-AF65-F5344CB8AC3E}">
        <p14:creationId xmlns:p14="http://schemas.microsoft.com/office/powerpoint/2010/main" val="1338388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smtClean="0"/>
              <a:t>性騷擾防治法</a:t>
            </a:r>
            <a:endParaRPr lang="zh-TW" altLang="en-US" dirty="0"/>
          </a:p>
        </p:txBody>
      </p:sp>
      <p:sp>
        <p:nvSpPr>
          <p:cNvPr id="5" name="Text Box 6"/>
          <p:cNvSpPr txBox="1">
            <a:spLocks noChangeArrowheads="1"/>
          </p:cNvSpPr>
          <p:nvPr/>
        </p:nvSpPr>
        <p:spPr bwMode="auto">
          <a:xfrm>
            <a:off x="467544" y="1700808"/>
            <a:ext cx="8271342" cy="4524315"/>
          </a:xfrm>
          <a:prstGeom prst="rect">
            <a:avLst/>
          </a:prstGeom>
          <a:noFill/>
          <a:ln w="9525">
            <a:noFill/>
            <a:miter lim="800000"/>
            <a:headEnd/>
            <a:tailEnd/>
          </a:ln>
        </p:spPr>
        <p:txBody>
          <a:bodyPr wrap="square">
            <a:spAutoFit/>
          </a:bodyPr>
          <a:lstStyle/>
          <a:p>
            <a:pPr algn="l"/>
            <a:r>
              <a:rPr lang="zh-TW" altLang="zh-TW" sz="3600" u="sng" dirty="0">
                <a:hlinkClick r:id="rId2"/>
              </a:rPr>
              <a:t>第</a:t>
            </a:r>
            <a:r>
              <a:rPr lang="en-US" altLang="zh-TW" sz="3600" u="sng" dirty="0">
                <a:hlinkClick r:id="rId2"/>
              </a:rPr>
              <a:t> 25 </a:t>
            </a:r>
            <a:r>
              <a:rPr lang="zh-TW" altLang="zh-TW" sz="3600" u="sng" dirty="0">
                <a:hlinkClick r:id="rId2"/>
              </a:rPr>
              <a:t>條</a:t>
            </a:r>
            <a:endParaRPr lang="zh-TW" altLang="zh-TW" sz="3600" dirty="0"/>
          </a:p>
          <a:p>
            <a:pPr algn="l"/>
            <a:r>
              <a:rPr lang="zh-TW" altLang="zh-TW" sz="3600" dirty="0"/>
              <a:t>意圖性騷擾，乘人不及抗拒而為親吻、擁抱或觸摸其臀部、胸部或其他身體隱私處之行為者，處</a:t>
            </a:r>
            <a:r>
              <a:rPr lang="zh-TW" altLang="zh-TW" sz="3600" dirty="0">
                <a:solidFill>
                  <a:srgbClr val="FF0000"/>
                </a:solidFill>
              </a:rPr>
              <a:t>二年</a:t>
            </a:r>
            <a:r>
              <a:rPr lang="zh-TW" altLang="zh-TW" sz="3600" dirty="0"/>
              <a:t>以下有期徒刑、拘役或併科新臺幣</a:t>
            </a:r>
            <a:r>
              <a:rPr lang="zh-TW" altLang="zh-TW" sz="3600" dirty="0">
                <a:solidFill>
                  <a:srgbClr val="FF0000"/>
                </a:solidFill>
              </a:rPr>
              <a:t>十萬元</a:t>
            </a:r>
            <a:r>
              <a:rPr lang="zh-TW" altLang="zh-TW" sz="3600" dirty="0"/>
              <a:t>以下罰金；利用第二條第二項之權勢或機會而犯之者，</a:t>
            </a:r>
            <a:r>
              <a:rPr lang="zh-TW" altLang="zh-TW" sz="3600" dirty="0">
                <a:solidFill>
                  <a:srgbClr val="FF0000"/>
                </a:solidFill>
              </a:rPr>
              <a:t>加重其刑至二分之一</a:t>
            </a:r>
            <a:r>
              <a:rPr lang="zh-TW" altLang="zh-TW" sz="3600" dirty="0"/>
              <a:t>。</a:t>
            </a:r>
          </a:p>
          <a:p>
            <a:pPr algn="l"/>
            <a:r>
              <a:rPr lang="zh-TW" altLang="zh-TW" sz="3600" dirty="0"/>
              <a:t>前項之罪，須</a:t>
            </a:r>
            <a:r>
              <a:rPr lang="zh-TW" altLang="zh-TW" sz="3600" dirty="0">
                <a:solidFill>
                  <a:srgbClr val="FF0000"/>
                </a:solidFill>
              </a:rPr>
              <a:t>告訴乃論</a:t>
            </a:r>
            <a:r>
              <a:rPr lang="zh-TW" altLang="zh-TW" sz="3600" dirty="0"/>
              <a:t>。</a:t>
            </a:r>
          </a:p>
        </p:txBody>
      </p:sp>
    </p:spTree>
    <p:extLst>
      <p:ext uri="{BB962C8B-B14F-4D97-AF65-F5344CB8AC3E}">
        <p14:creationId xmlns:p14="http://schemas.microsoft.com/office/powerpoint/2010/main" val="1338388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7315200" cy="533400"/>
          </a:xfrm>
        </p:spPr>
        <p:txBody>
          <a:bodyPr/>
          <a:lstStyle/>
          <a:p>
            <a:r>
              <a:rPr lang="zh-TW" altLang="en-US" dirty="0"/>
              <a:t>性別平等教育</a:t>
            </a:r>
            <a:r>
              <a:rPr lang="zh-TW" altLang="en-US" dirty="0" smtClean="0"/>
              <a:t>法</a:t>
            </a:r>
            <a:endParaRPr lang="zh-TW" altLang="en-US" dirty="0"/>
          </a:p>
        </p:txBody>
      </p:sp>
      <p:sp>
        <p:nvSpPr>
          <p:cNvPr id="5" name="矩形 4"/>
          <p:cNvSpPr/>
          <p:nvPr/>
        </p:nvSpPr>
        <p:spPr>
          <a:xfrm>
            <a:off x="251520" y="1556792"/>
            <a:ext cx="8568951" cy="4832092"/>
          </a:xfrm>
          <a:prstGeom prst="rect">
            <a:avLst/>
          </a:prstGeom>
        </p:spPr>
        <p:txBody>
          <a:bodyPr wrap="square">
            <a:spAutoFit/>
          </a:bodyPr>
          <a:lstStyle/>
          <a:p>
            <a:pPr algn="l"/>
            <a:r>
              <a:rPr lang="zh-TW" altLang="zh-TW" sz="2200" u="sng" dirty="0">
                <a:hlinkClick r:id="rId2"/>
              </a:rPr>
              <a:t>第</a:t>
            </a:r>
            <a:r>
              <a:rPr lang="en-US" altLang="zh-TW" sz="2200" u="sng" dirty="0">
                <a:hlinkClick r:id="rId2"/>
              </a:rPr>
              <a:t> 3 </a:t>
            </a:r>
            <a:r>
              <a:rPr lang="zh-TW" altLang="zh-TW" sz="2200" u="sng" dirty="0" smtClean="0">
                <a:hlinkClick r:id="rId2"/>
              </a:rPr>
              <a:t>條</a:t>
            </a:r>
            <a:endParaRPr lang="en-US" altLang="zh-TW" sz="2200" u="sng" dirty="0" smtClean="0"/>
          </a:p>
          <a:p>
            <a:pPr algn="l"/>
            <a:r>
              <a:rPr lang="zh-TW" altLang="zh-TW" sz="2200" dirty="0" smtClean="0"/>
              <a:t>本</a:t>
            </a:r>
            <a:r>
              <a:rPr lang="zh-TW" altLang="zh-TW" sz="2200" dirty="0"/>
              <a:t>法用詞，定義如下：</a:t>
            </a:r>
            <a:endParaRPr lang="en-US" altLang="zh-TW" sz="2200" dirty="0"/>
          </a:p>
          <a:p>
            <a:pPr algn="l"/>
            <a:r>
              <a:rPr lang="zh-TW" altLang="zh-TW" sz="2200" dirty="0"/>
              <a:t>二、學校、教師、職員、工友及學生：</a:t>
            </a:r>
          </a:p>
          <a:p>
            <a:pPr algn="l"/>
            <a:r>
              <a:rPr lang="zh-TW" altLang="zh-TW" sz="2200" dirty="0"/>
              <a:t>（一）學校：指公私立各級學校、軍事學校、預備學校、</a:t>
            </a:r>
            <a:r>
              <a:rPr lang="zh-TW" altLang="zh-TW" sz="2200" dirty="0">
                <a:solidFill>
                  <a:srgbClr val="FF0000"/>
                </a:solidFill>
              </a:rPr>
              <a:t>警察各級學校及少年矯正學校</a:t>
            </a:r>
            <a:r>
              <a:rPr lang="zh-TW" altLang="zh-TW" sz="2200" dirty="0"/>
              <a:t>。</a:t>
            </a:r>
          </a:p>
          <a:p>
            <a:pPr algn="l"/>
            <a:r>
              <a:rPr lang="zh-TW" altLang="zh-TW" sz="2200" dirty="0"/>
              <a:t>（二）教師：指專任教師、兼任教師、代理教師、代課教師、教官、運用於協助教學之志願服務人員、實際執行教學之教育實習人員、</a:t>
            </a:r>
            <a:r>
              <a:rPr lang="zh-TW" altLang="zh-TW" sz="2200" dirty="0">
                <a:solidFill>
                  <a:srgbClr val="FF0000"/>
                </a:solidFill>
              </a:rPr>
              <a:t>實習場域之實習指導人員</a:t>
            </a:r>
            <a:r>
              <a:rPr lang="zh-TW" altLang="zh-TW" sz="2200" dirty="0"/>
              <a:t>及其他執行教學或研究之人員。</a:t>
            </a:r>
          </a:p>
          <a:p>
            <a:pPr algn="l"/>
            <a:r>
              <a:rPr lang="zh-TW" altLang="zh-TW" sz="2200" dirty="0"/>
              <a:t>（三）職員、工友：指前目教師以外，固定、定期執行學校事務人員、運用於協助學校事務之志願服務人員、學生事務創新人員及其他經中央主管機關指定者。</a:t>
            </a:r>
          </a:p>
          <a:p>
            <a:pPr algn="l"/>
            <a:r>
              <a:rPr lang="zh-TW" altLang="zh-TW" sz="2200" dirty="0"/>
              <a:t>（四）學生：指具有學籍、學制轉銜期間未具學籍者、接受進修推廣教育者、交換學生、教育實習學生或研修生及其他經中央主管機關指定者。</a:t>
            </a:r>
            <a:endParaRPr lang="zh-TW" altLang="en-US" sz="2200" dirty="0"/>
          </a:p>
        </p:txBody>
      </p:sp>
    </p:spTree>
    <p:extLst>
      <p:ext uri="{BB962C8B-B14F-4D97-AF65-F5344CB8AC3E}">
        <p14:creationId xmlns:p14="http://schemas.microsoft.com/office/powerpoint/2010/main" val="3085418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7315200" cy="533400"/>
          </a:xfrm>
        </p:spPr>
        <p:txBody>
          <a:bodyPr/>
          <a:lstStyle/>
          <a:p>
            <a:r>
              <a:rPr lang="zh-TW" altLang="en-US" dirty="0"/>
              <a:t>性別平等教育</a:t>
            </a:r>
            <a:r>
              <a:rPr lang="zh-TW" altLang="en-US" dirty="0" smtClean="0"/>
              <a:t>法</a:t>
            </a:r>
            <a:endParaRPr lang="zh-TW" altLang="en-US" dirty="0"/>
          </a:p>
        </p:txBody>
      </p:sp>
      <p:sp>
        <p:nvSpPr>
          <p:cNvPr id="5" name="矩形 4"/>
          <p:cNvSpPr/>
          <p:nvPr/>
        </p:nvSpPr>
        <p:spPr>
          <a:xfrm>
            <a:off x="251520" y="1556792"/>
            <a:ext cx="8568951" cy="3662541"/>
          </a:xfrm>
          <a:prstGeom prst="rect">
            <a:avLst/>
          </a:prstGeom>
        </p:spPr>
        <p:txBody>
          <a:bodyPr wrap="square">
            <a:spAutoFit/>
          </a:bodyPr>
          <a:lstStyle/>
          <a:p>
            <a:pPr algn="l"/>
            <a:r>
              <a:rPr lang="zh-TW" altLang="zh-TW" sz="4400" dirty="0"/>
              <a:t>第</a:t>
            </a:r>
            <a:r>
              <a:rPr lang="en-US" altLang="zh-TW" sz="4400" dirty="0"/>
              <a:t> </a:t>
            </a:r>
            <a:r>
              <a:rPr lang="en-US" altLang="zh-TW" sz="4400" dirty="0" smtClean="0"/>
              <a:t>15 </a:t>
            </a:r>
            <a:r>
              <a:rPr lang="zh-TW" altLang="zh-TW" sz="4400" dirty="0" smtClean="0"/>
              <a:t>條：</a:t>
            </a:r>
            <a:endParaRPr lang="en-US" altLang="zh-TW" sz="4400" dirty="0"/>
          </a:p>
          <a:p>
            <a:pPr algn="l"/>
            <a:endParaRPr lang="en-US" altLang="zh-TW" sz="4400" dirty="0" smtClean="0"/>
          </a:p>
          <a:p>
            <a:pPr algn="l"/>
            <a:r>
              <a:rPr lang="zh-TW" altLang="zh-TW" sz="4800" dirty="0"/>
              <a:t>學校應積極維護懷孕學生</a:t>
            </a:r>
            <a:r>
              <a:rPr lang="zh-TW" altLang="zh-TW" sz="4800" dirty="0" smtClean="0"/>
              <a:t>之</a:t>
            </a:r>
            <a:endParaRPr lang="en-US" altLang="zh-TW" sz="4800" dirty="0" smtClean="0"/>
          </a:p>
          <a:p>
            <a:pPr algn="l"/>
            <a:endParaRPr lang="en-US" altLang="zh-TW" sz="4800" dirty="0" smtClean="0"/>
          </a:p>
          <a:p>
            <a:pPr algn="l"/>
            <a:r>
              <a:rPr lang="zh-TW" altLang="zh-TW" sz="4800" dirty="0" smtClean="0"/>
              <a:t>受</a:t>
            </a:r>
            <a:r>
              <a:rPr lang="zh-TW" altLang="zh-TW" sz="4800" dirty="0"/>
              <a:t>教權，並提供必要之協助。</a:t>
            </a:r>
            <a:endParaRPr lang="zh-TW" altLang="en-US" sz="4800" dirty="0"/>
          </a:p>
        </p:txBody>
      </p:sp>
    </p:spTree>
    <p:extLst>
      <p:ext uri="{BB962C8B-B14F-4D97-AF65-F5344CB8AC3E}">
        <p14:creationId xmlns:p14="http://schemas.microsoft.com/office/powerpoint/2010/main" val="4125288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7315200" cy="533400"/>
          </a:xfrm>
        </p:spPr>
        <p:txBody>
          <a:bodyPr/>
          <a:lstStyle/>
          <a:p>
            <a:r>
              <a:rPr lang="zh-TW" altLang="en-US" dirty="0"/>
              <a:t>性別平等教育</a:t>
            </a:r>
            <a:r>
              <a:rPr lang="zh-TW" altLang="en-US" dirty="0" smtClean="0"/>
              <a:t>法</a:t>
            </a:r>
            <a:endParaRPr lang="zh-TW" altLang="en-US" dirty="0"/>
          </a:p>
        </p:txBody>
      </p:sp>
      <p:sp>
        <p:nvSpPr>
          <p:cNvPr id="5" name="矩形 4"/>
          <p:cNvSpPr/>
          <p:nvPr/>
        </p:nvSpPr>
        <p:spPr>
          <a:xfrm>
            <a:off x="251520" y="1556792"/>
            <a:ext cx="8568951" cy="5078313"/>
          </a:xfrm>
          <a:prstGeom prst="rect">
            <a:avLst/>
          </a:prstGeom>
        </p:spPr>
        <p:txBody>
          <a:bodyPr wrap="square">
            <a:spAutoFit/>
          </a:bodyPr>
          <a:lstStyle/>
          <a:p>
            <a:pPr algn="l"/>
            <a:r>
              <a:rPr lang="zh-TW" altLang="zh-TW" sz="4400" dirty="0"/>
              <a:t>第</a:t>
            </a:r>
            <a:r>
              <a:rPr lang="en-US" altLang="zh-TW" sz="4400" dirty="0"/>
              <a:t> </a:t>
            </a:r>
            <a:r>
              <a:rPr lang="en-US" altLang="zh-TW" sz="4400" dirty="0" smtClean="0"/>
              <a:t>31 </a:t>
            </a:r>
            <a:r>
              <a:rPr lang="zh-TW" altLang="zh-TW" sz="4400" dirty="0"/>
              <a:t>條</a:t>
            </a:r>
            <a:r>
              <a:rPr lang="zh-TW" altLang="zh-TW" sz="4400" dirty="0" smtClean="0"/>
              <a:t>：</a:t>
            </a:r>
            <a:endParaRPr lang="en-US" altLang="zh-TW" sz="4400" dirty="0" smtClean="0"/>
          </a:p>
          <a:p>
            <a:pPr algn="l"/>
            <a:r>
              <a:rPr lang="zh-TW" altLang="zh-TW" sz="4000" dirty="0"/>
              <a:t>校園性別事件之</a:t>
            </a:r>
            <a:r>
              <a:rPr lang="zh-TW" altLang="zh-TW" sz="4000" dirty="0">
                <a:solidFill>
                  <a:srgbClr val="FF0000"/>
                </a:solidFill>
              </a:rPr>
              <a:t>被害人</a:t>
            </a:r>
            <a:r>
              <a:rPr lang="zh-TW" altLang="zh-TW" sz="4000" dirty="0"/>
              <a:t>、其</a:t>
            </a:r>
            <a:r>
              <a:rPr lang="zh-TW" altLang="zh-TW" sz="4000" dirty="0">
                <a:solidFill>
                  <a:srgbClr val="FF0000"/>
                </a:solidFill>
              </a:rPr>
              <a:t>法定代理人</a:t>
            </a:r>
            <a:r>
              <a:rPr lang="zh-TW" altLang="zh-TW" sz="4000" dirty="0"/>
              <a:t>或</a:t>
            </a:r>
            <a:r>
              <a:rPr lang="zh-TW" altLang="zh-TW" sz="4000" dirty="0">
                <a:solidFill>
                  <a:srgbClr val="FF0000"/>
                </a:solidFill>
              </a:rPr>
              <a:t>實際照顧者</a:t>
            </a:r>
            <a:r>
              <a:rPr lang="zh-TW" altLang="zh-TW" sz="4000" dirty="0"/>
              <a:t>得以書面向行為人所屬學校申請調查。但行為人現為或曾為學校之校長時，應向學校主管機關申請調查</a:t>
            </a:r>
            <a:r>
              <a:rPr lang="zh-TW" altLang="zh-TW" sz="4000" dirty="0" smtClean="0"/>
              <a:t>。</a:t>
            </a:r>
            <a:endParaRPr lang="en-US" altLang="zh-TW" sz="4000" dirty="0" smtClean="0"/>
          </a:p>
          <a:p>
            <a:pPr algn="l"/>
            <a:r>
              <a:rPr lang="zh-TW" altLang="zh-TW" sz="4000" dirty="0" smtClean="0">
                <a:solidFill>
                  <a:srgbClr val="FF0000"/>
                </a:solidFill>
              </a:rPr>
              <a:t>任何</a:t>
            </a:r>
            <a:r>
              <a:rPr lang="zh-TW" altLang="zh-TW" sz="4000" dirty="0">
                <a:solidFill>
                  <a:srgbClr val="FF0000"/>
                </a:solidFill>
              </a:rPr>
              <a:t>人</a:t>
            </a:r>
            <a:r>
              <a:rPr lang="zh-TW" altLang="zh-TW" sz="4000" dirty="0"/>
              <a:t>知悉前二項之事件時，得依其規定程序向學校或主管機關檢舉之。</a:t>
            </a:r>
            <a:endParaRPr lang="zh-TW" altLang="en-US" sz="4000" dirty="0"/>
          </a:p>
        </p:txBody>
      </p:sp>
    </p:spTree>
    <p:extLst>
      <p:ext uri="{BB962C8B-B14F-4D97-AF65-F5344CB8AC3E}">
        <p14:creationId xmlns:p14="http://schemas.microsoft.com/office/powerpoint/2010/main" val="828480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7315200" cy="533400"/>
          </a:xfrm>
        </p:spPr>
        <p:txBody>
          <a:bodyPr/>
          <a:lstStyle/>
          <a:p>
            <a:r>
              <a:rPr lang="zh-TW" altLang="en-US" dirty="0"/>
              <a:t>性別平等教育</a:t>
            </a:r>
            <a:r>
              <a:rPr lang="zh-TW" altLang="en-US" dirty="0" smtClean="0"/>
              <a:t>法</a:t>
            </a:r>
            <a:endParaRPr lang="zh-TW" altLang="en-US" dirty="0"/>
          </a:p>
        </p:txBody>
      </p:sp>
      <p:sp>
        <p:nvSpPr>
          <p:cNvPr id="5" name="矩形 4"/>
          <p:cNvSpPr/>
          <p:nvPr/>
        </p:nvSpPr>
        <p:spPr>
          <a:xfrm>
            <a:off x="251520" y="1556792"/>
            <a:ext cx="8568951" cy="4462760"/>
          </a:xfrm>
          <a:prstGeom prst="rect">
            <a:avLst/>
          </a:prstGeom>
        </p:spPr>
        <p:txBody>
          <a:bodyPr wrap="square">
            <a:spAutoFit/>
          </a:bodyPr>
          <a:lstStyle/>
          <a:p>
            <a:pPr algn="l"/>
            <a:r>
              <a:rPr lang="zh-TW" altLang="zh-TW" sz="4400" dirty="0"/>
              <a:t>第</a:t>
            </a:r>
            <a:r>
              <a:rPr lang="en-US" altLang="zh-TW" sz="4400" dirty="0"/>
              <a:t> </a:t>
            </a:r>
            <a:r>
              <a:rPr lang="en-US" altLang="zh-TW" sz="4400" dirty="0" smtClean="0"/>
              <a:t>32 </a:t>
            </a:r>
            <a:r>
              <a:rPr lang="zh-TW" altLang="zh-TW" sz="4400" dirty="0"/>
              <a:t>條</a:t>
            </a:r>
            <a:r>
              <a:rPr lang="zh-TW" altLang="zh-TW" sz="4400" dirty="0" smtClean="0"/>
              <a:t>：</a:t>
            </a:r>
            <a:endParaRPr lang="en-US" altLang="zh-TW" sz="4400" dirty="0" smtClean="0"/>
          </a:p>
          <a:p>
            <a:pPr algn="l"/>
            <a:r>
              <a:rPr lang="zh-TW" altLang="zh-TW" sz="4000" dirty="0"/>
              <a:t>學校或主管機關於接獲調查申請或檢舉時，有下列情形之一者，應不予受理：</a:t>
            </a:r>
          </a:p>
          <a:p>
            <a:pPr algn="l"/>
            <a:r>
              <a:rPr lang="zh-TW" altLang="zh-TW" sz="4000" dirty="0" smtClean="0"/>
              <a:t>一</a:t>
            </a:r>
            <a:r>
              <a:rPr lang="zh-TW" altLang="zh-TW" sz="4000" dirty="0"/>
              <a:t>、</a:t>
            </a:r>
            <a:r>
              <a:rPr lang="zh-TW" altLang="zh-TW" sz="4000" dirty="0">
                <a:solidFill>
                  <a:srgbClr val="FF0000"/>
                </a:solidFill>
              </a:rPr>
              <a:t>非屬本法所規定之事項者</a:t>
            </a:r>
            <a:r>
              <a:rPr lang="zh-TW" altLang="zh-TW" sz="4000" dirty="0"/>
              <a:t>。</a:t>
            </a:r>
          </a:p>
          <a:p>
            <a:pPr algn="l"/>
            <a:r>
              <a:rPr lang="zh-TW" altLang="zh-TW" sz="4000" dirty="0" smtClean="0"/>
              <a:t>二</a:t>
            </a:r>
            <a:r>
              <a:rPr lang="zh-TW" altLang="zh-TW" sz="4000" dirty="0"/>
              <a:t>、</a:t>
            </a:r>
            <a:r>
              <a:rPr lang="zh-TW" altLang="zh-TW" sz="4000" dirty="0">
                <a:solidFill>
                  <a:srgbClr val="FF0000"/>
                </a:solidFill>
              </a:rPr>
              <a:t>申請人或檢舉人未具真實姓名</a:t>
            </a:r>
            <a:r>
              <a:rPr lang="zh-TW" altLang="zh-TW" sz="4000" dirty="0"/>
              <a:t>。</a:t>
            </a:r>
          </a:p>
          <a:p>
            <a:pPr algn="l"/>
            <a:r>
              <a:rPr lang="zh-TW" altLang="zh-TW" sz="4000" dirty="0" smtClean="0"/>
              <a:t>三</a:t>
            </a:r>
            <a:r>
              <a:rPr lang="zh-TW" altLang="zh-TW" sz="4000" dirty="0"/>
              <a:t>、</a:t>
            </a:r>
            <a:r>
              <a:rPr lang="zh-TW" altLang="zh-TW" sz="4000" dirty="0">
                <a:solidFill>
                  <a:srgbClr val="FF0000"/>
                </a:solidFill>
              </a:rPr>
              <a:t>同一事件已處理完畢者</a:t>
            </a:r>
            <a:r>
              <a:rPr lang="zh-TW" altLang="zh-TW" sz="4000" dirty="0"/>
              <a:t>。</a:t>
            </a:r>
            <a:endParaRPr lang="zh-TW" altLang="en-US" sz="4000" dirty="0"/>
          </a:p>
        </p:txBody>
      </p:sp>
    </p:spTree>
    <p:extLst>
      <p:ext uri="{BB962C8B-B14F-4D97-AF65-F5344CB8AC3E}">
        <p14:creationId xmlns:p14="http://schemas.microsoft.com/office/powerpoint/2010/main" val="610479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6271592" cy="533400"/>
          </a:xfrm>
        </p:spPr>
        <p:txBody>
          <a:bodyPr/>
          <a:lstStyle/>
          <a:p>
            <a:pPr algn="ctr"/>
            <a:r>
              <a:rPr lang="zh-TW" altLang="en-US" dirty="0" smtClean="0"/>
              <a:t>問題與討論</a:t>
            </a:r>
            <a:endParaRPr lang="zh-TW" altLang="en-US" dirty="0"/>
          </a:p>
        </p:txBody>
      </p:sp>
      <p:sp>
        <p:nvSpPr>
          <p:cNvPr id="5" name="矩形 4"/>
          <p:cNvSpPr/>
          <p:nvPr/>
        </p:nvSpPr>
        <p:spPr>
          <a:xfrm>
            <a:off x="251520" y="1556792"/>
            <a:ext cx="8568951" cy="4401205"/>
          </a:xfrm>
          <a:prstGeom prst="rect">
            <a:avLst/>
          </a:prstGeom>
        </p:spPr>
        <p:txBody>
          <a:bodyPr wrap="square">
            <a:spAutoFit/>
          </a:bodyPr>
          <a:lstStyle/>
          <a:p>
            <a:pPr algn="l"/>
            <a:r>
              <a:rPr lang="zh-TW" altLang="zh-TW" sz="2000" dirty="0" smtClean="0"/>
              <a:t>案例</a:t>
            </a:r>
            <a:r>
              <a:rPr lang="zh-TW" altLang="en-US" sz="2000" dirty="0" smtClean="0"/>
              <a:t>一</a:t>
            </a:r>
            <a:r>
              <a:rPr lang="zh-TW" altLang="zh-TW" sz="2000" dirty="0" smtClean="0"/>
              <a:t>：</a:t>
            </a:r>
            <a:endParaRPr lang="en-US" altLang="zh-TW" sz="2000" dirty="0" smtClean="0"/>
          </a:p>
          <a:p>
            <a:pPr algn="l"/>
            <a:r>
              <a:rPr lang="zh-TW" altLang="en-US" sz="2000" dirty="0"/>
              <a:t> </a:t>
            </a:r>
            <a:r>
              <a:rPr lang="zh-TW" altLang="en-US" sz="2000" dirty="0" smtClean="0"/>
              <a:t>      </a:t>
            </a:r>
            <a:r>
              <a:rPr lang="zh-TW" altLang="zh-TW" sz="2000" dirty="0" smtClean="0"/>
              <a:t>住</a:t>
            </a:r>
            <a:r>
              <a:rPr lang="zh-TW" altLang="zh-TW" sz="2000" dirty="0"/>
              <a:t>在桃園一名</a:t>
            </a:r>
            <a:r>
              <a:rPr lang="en-US" altLang="zh-TW" sz="2000" dirty="0"/>
              <a:t>46</a:t>
            </a:r>
            <a:r>
              <a:rPr lang="zh-TW" altLang="zh-TW" sz="2000" dirty="0"/>
              <a:t>歲中年男子，於</a:t>
            </a:r>
            <a:r>
              <a:rPr lang="en-US" altLang="zh-TW" sz="2000" dirty="0"/>
              <a:t>89</a:t>
            </a:r>
            <a:r>
              <a:rPr lang="zh-TW" altLang="zh-TW" sz="2000" dirty="0"/>
              <a:t>年</a:t>
            </a:r>
            <a:r>
              <a:rPr lang="en-US" altLang="zh-TW" sz="2000" dirty="0"/>
              <a:t>2</a:t>
            </a:r>
            <a:r>
              <a:rPr lang="zh-TW" altLang="zh-TW" sz="2000" dirty="0"/>
              <a:t>月</a:t>
            </a:r>
            <a:r>
              <a:rPr lang="en-US" altLang="zh-TW" sz="2000" dirty="0"/>
              <a:t>9</a:t>
            </a:r>
            <a:r>
              <a:rPr lang="zh-TW" altLang="zh-TW" sz="2000" dirty="0"/>
              <a:t>日傍晚，帶了幾分酒意進入一家超級商店，見一名十五歲少女獨自看守櫃台，竟以雙手正面強行抱住該少女，並伺機</a:t>
            </a:r>
            <a:r>
              <a:rPr lang="zh-TW" altLang="zh-TW" sz="2000" dirty="0">
                <a:solidFill>
                  <a:srgbClr val="FF0000"/>
                </a:solidFill>
              </a:rPr>
              <a:t>強吻其臉頰</a:t>
            </a:r>
            <a:r>
              <a:rPr lang="zh-TW" altLang="zh-TW" sz="2000" dirty="0"/>
              <a:t>達</a:t>
            </a:r>
            <a:r>
              <a:rPr lang="zh-TW" altLang="zh-TW" sz="2000" dirty="0">
                <a:solidFill>
                  <a:srgbClr val="FF0000"/>
                </a:solidFill>
              </a:rPr>
              <a:t>一、二分鐘</a:t>
            </a:r>
            <a:r>
              <a:rPr lang="zh-TW" altLang="zh-TW" sz="2000" dirty="0"/>
              <a:t>之久。少女驚嚇高聲呼叫，該男子始驚慌逃離。</a:t>
            </a:r>
          </a:p>
          <a:p>
            <a:pPr algn="l"/>
            <a:r>
              <a:rPr lang="zh-TW" altLang="zh-TW" sz="2000" dirty="0"/>
              <a:t>　  </a:t>
            </a:r>
            <a:r>
              <a:rPr lang="zh-TW" altLang="en-US" sz="2000" dirty="0" smtClean="0"/>
              <a:t>  </a:t>
            </a:r>
            <a:r>
              <a:rPr lang="zh-TW" altLang="zh-TW" sz="2000" dirty="0" smtClean="0"/>
              <a:t>該</a:t>
            </a:r>
            <a:r>
              <a:rPr lang="zh-TW" altLang="zh-TW" sz="2000" dirty="0"/>
              <a:t>案件嗣經檢察官依強制猥褻罪將該男子提起公訴。桃園地方法院一審判決，認為親吻少女臉頰行為「</a:t>
            </a:r>
            <a:r>
              <a:rPr lang="zh-TW" altLang="zh-TW" sz="2000" dirty="0">
                <a:solidFill>
                  <a:srgbClr val="FF0000"/>
                </a:solidFill>
              </a:rPr>
              <a:t>合乎國際社交禮儀</a:t>
            </a:r>
            <a:r>
              <a:rPr lang="zh-TW" altLang="zh-TW" sz="2000" dirty="0"/>
              <a:t>」，沒有猥褻的犯意，不構成猥褻，僅就被告強行抱住少女部分，依刑法第三百零二條第一項之剝奪自由罪判處拘役五十日。檢察官不服提起上訴，高院撤銷一審判決，改認定被告有猥褻意圖，但被告並無上下其手撫摸被害少女，亦無以性器摩擦被害少女身體，在客觀上尚不足以引起被害的性慾，也不足以滿足被告自己的性慾，應屬強制猥褻未遂，仍認不符合強制猥褻罪的構成要件。但就強行抱住少女部分，認為應成立刑法第三百零四條第一項的強制罪，而改判被告有期徒刑四月，得易科罰金。</a:t>
            </a:r>
            <a:endParaRPr lang="zh-TW" altLang="en-US" sz="2000" dirty="0"/>
          </a:p>
        </p:txBody>
      </p:sp>
    </p:spTree>
    <p:extLst>
      <p:ext uri="{BB962C8B-B14F-4D97-AF65-F5344CB8AC3E}">
        <p14:creationId xmlns:p14="http://schemas.microsoft.com/office/powerpoint/2010/main" val="3314352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6271592" cy="533400"/>
          </a:xfrm>
        </p:spPr>
        <p:txBody>
          <a:bodyPr/>
          <a:lstStyle/>
          <a:p>
            <a:pPr algn="ctr"/>
            <a:r>
              <a:rPr lang="zh-TW" altLang="en-US" dirty="0" smtClean="0"/>
              <a:t>問題與討論</a:t>
            </a:r>
            <a:endParaRPr lang="zh-TW" altLang="en-US" dirty="0"/>
          </a:p>
        </p:txBody>
      </p:sp>
      <p:sp>
        <p:nvSpPr>
          <p:cNvPr id="5" name="矩形 4"/>
          <p:cNvSpPr/>
          <p:nvPr/>
        </p:nvSpPr>
        <p:spPr>
          <a:xfrm>
            <a:off x="251520" y="1556792"/>
            <a:ext cx="8568951" cy="4832092"/>
          </a:xfrm>
          <a:prstGeom prst="rect">
            <a:avLst/>
          </a:prstGeom>
        </p:spPr>
        <p:txBody>
          <a:bodyPr wrap="square">
            <a:spAutoFit/>
          </a:bodyPr>
          <a:lstStyle/>
          <a:p>
            <a:pPr algn="l"/>
            <a:r>
              <a:rPr lang="zh-TW" altLang="en-US" sz="2800" dirty="0" smtClean="0"/>
              <a:t>說明</a:t>
            </a:r>
            <a:r>
              <a:rPr lang="zh-TW" altLang="zh-TW" sz="2800" dirty="0" smtClean="0"/>
              <a:t>：</a:t>
            </a:r>
            <a:endParaRPr lang="en-US" altLang="zh-TW" sz="2800" dirty="0" smtClean="0"/>
          </a:p>
          <a:p>
            <a:pPr algn="l"/>
            <a:r>
              <a:rPr lang="zh-TW" altLang="zh-TW" sz="2800" dirty="0"/>
              <a:t>刑法</a:t>
            </a:r>
            <a:r>
              <a:rPr lang="en-US" altLang="zh-TW" sz="2800" u="sng" dirty="0">
                <a:hlinkClick r:id="rId2"/>
              </a:rPr>
              <a:t>第 304 條</a:t>
            </a:r>
            <a:endParaRPr lang="zh-TW" altLang="zh-TW" sz="2800" dirty="0"/>
          </a:p>
          <a:p>
            <a:pPr algn="l"/>
            <a:r>
              <a:rPr lang="zh-TW" altLang="zh-TW" sz="2800" dirty="0"/>
              <a:t>以強暴、脅迫使人行無義務之事或妨害人行使權利者，處</a:t>
            </a:r>
            <a:r>
              <a:rPr lang="zh-TW" altLang="zh-TW" sz="2800" dirty="0">
                <a:solidFill>
                  <a:srgbClr val="FF0000"/>
                </a:solidFill>
              </a:rPr>
              <a:t>三年</a:t>
            </a:r>
            <a:r>
              <a:rPr lang="zh-TW" altLang="zh-TW" sz="2800" dirty="0"/>
              <a:t>以下有期徒刑、拘役或九千元以下罰金。</a:t>
            </a:r>
            <a:r>
              <a:rPr lang="en-US" altLang="zh-TW" sz="2800" dirty="0"/>
              <a:t/>
            </a:r>
            <a:br>
              <a:rPr lang="en-US" altLang="zh-TW" sz="2800" dirty="0"/>
            </a:br>
            <a:r>
              <a:rPr lang="zh-TW" altLang="zh-TW" sz="2800" dirty="0"/>
              <a:t>前項之未遂犯罰之。</a:t>
            </a:r>
          </a:p>
          <a:p>
            <a:pPr algn="l"/>
            <a:r>
              <a:rPr lang="en-US" altLang="zh-TW" sz="2800" dirty="0"/>
              <a:t> </a:t>
            </a:r>
            <a:endParaRPr lang="zh-TW" altLang="zh-TW" sz="2800" dirty="0"/>
          </a:p>
          <a:p>
            <a:pPr algn="l"/>
            <a:r>
              <a:rPr lang="zh-TW" altLang="zh-TW" sz="2800" u="sng" dirty="0"/>
              <a:t>性騷擾防治法</a:t>
            </a:r>
            <a:r>
              <a:rPr lang="zh-TW" altLang="zh-TW" sz="2800" u="sng" dirty="0">
                <a:hlinkClick r:id="rId3"/>
              </a:rPr>
              <a:t>第</a:t>
            </a:r>
            <a:r>
              <a:rPr lang="en-US" altLang="zh-TW" sz="2800" u="sng" dirty="0">
                <a:hlinkClick r:id="rId3"/>
              </a:rPr>
              <a:t> 25 </a:t>
            </a:r>
            <a:r>
              <a:rPr lang="zh-TW" altLang="zh-TW" sz="2800" u="sng" dirty="0">
                <a:hlinkClick r:id="rId3"/>
              </a:rPr>
              <a:t>條</a:t>
            </a:r>
            <a:endParaRPr lang="zh-TW" altLang="zh-TW" sz="2800" dirty="0"/>
          </a:p>
          <a:p>
            <a:pPr algn="l"/>
            <a:r>
              <a:rPr lang="zh-TW" altLang="zh-TW" sz="2800" dirty="0"/>
              <a:t>意圖性騷擾，乘人不及抗拒而為親吻、擁抱或觸摸其臀部、胸部或其他身體隱私處之行為者，處</a:t>
            </a:r>
            <a:r>
              <a:rPr lang="zh-TW" altLang="zh-TW" sz="2800" dirty="0">
                <a:solidFill>
                  <a:srgbClr val="FF0000"/>
                </a:solidFill>
              </a:rPr>
              <a:t>二年</a:t>
            </a:r>
            <a:r>
              <a:rPr lang="zh-TW" altLang="zh-TW" sz="2800" dirty="0"/>
              <a:t>以下有期徒刑、拘役或科或併科新臺幣十萬元以下罰金。</a:t>
            </a:r>
            <a:r>
              <a:rPr lang="en-US" altLang="zh-TW" sz="2800" dirty="0"/>
              <a:t/>
            </a:r>
            <a:br>
              <a:rPr lang="en-US" altLang="zh-TW" sz="2800" dirty="0"/>
            </a:br>
            <a:r>
              <a:rPr lang="zh-TW" altLang="zh-TW" sz="2800" dirty="0"/>
              <a:t>前項之罪，須</a:t>
            </a:r>
            <a:r>
              <a:rPr lang="zh-TW" altLang="zh-TW" sz="2800" dirty="0">
                <a:solidFill>
                  <a:srgbClr val="FF0000"/>
                </a:solidFill>
              </a:rPr>
              <a:t>告訴乃論</a:t>
            </a:r>
            <a:r>
              <a:rPr lang="zh-TW" altLang="zh-TW" sz="2800" dirty="0"/>
              <a:t>。</a:t>
            </a:r>
            <a:endParaRPr lang="zh-TW" altLang="en-US" sz="2800" dirty="0"/>
          </a:p>
        </p:txBody>
      </p:sp>
    </p:spTree>
    <p:extLst>
      <p:ext uri="{BB962C8B-B14F-4D97-AF65-F5344CB8AC3E}">
        <p14:creationId xmlns:p14="http://schemas.microsoft.com/office/powerpoint/2010/main" val="791022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6271592" cy="533400"/>
          </a:xfrm>
        </p:spPr>
        <p:txBody>
          <a:bodyPr/>
          <a:lstStyle/>
          <a:p>
            <a:pPr algn="ctr"/>
            <a:r>
              <a:rPr lang="zh-TW" altLang="en-US" dirty="0" smtClean="0"/>
              <a:t>問題與討論</a:t>
            </a:r>
            <a:endParaRPr lang="zh-TW" altLang="en-US" dirty="0"/>
          </a:p>
        </p:txBody>
      </p:sp>
      <p:sp>
        <p:nvSpPr>
          <p:cNvPr id="5" name="矩形 4"/>
          <p:cNvSpPr/>
          <p:nvPr/>
        </p:nvSpPr>
        <p:spPr>
          <a:xfrm>
            <a:off x="251520" y="1556792"/>
            <a:ext cx="8568951" cy="4893647"/>
          </a:xfrm>
          <a:prstGeom prst="rect">
            <a:avLst/>
          </a:prstGeom>
        </p:spPr>
        <p:txBody>
          <a:bodyPr wrap="square">
            <a:spAutoFit/>
          </a:bodyPr>
          <a:lstStyle/>
          <a:p>
            <a:pPr algn="l"/>
            <a:r>
              <a:rPr lang="zh-TW" altLang="en-US" sz="2800" dirty="0" smtClean="0"/>
              <a:t>說明</a:t>
            </a:r>
            <a:r>
              <a:rPr lang="zh-TW" altLang="zh-TW" sz="2800" dirty="0" smtClean="0"/>
              <a:t>：</a:t>
            </a:r>
            <a:endParaRPr lang="en-US" altLang="zh-TW" sz="2800" dirty="0" smtClean="0"/>
          </a:p>
          <a:p>
            <a:pPr algn="l"/>
            <a:r>
              <a:rPr lang="zh-TW" altLang="zh-TW" sz="2800" dirty="0"/>
              <a:t>刑法</a:t>
            </a:r>
            <a:r>
              <a:rPr lang="en-US" altLang="zh-TW" sz="2800" u="sng" dirty="0">
                <a:hlinkClick r:id="rId2"/>
              </a:rPr>
              <a:t>第 </a:t>
            </a:r>
            <a:r>
              <a:rPr lang="en-US" altLang="zh-TW" sz="2800" u="sng" dirty="0" smtClean="0">
                <a:hlinkClick r:id="rId2"/>
              </a:rPr>
              <a:t>224 </a:t>
            </a:r>
            <a:r>
              <a:rPr lang="en-US" altLang="zh-TW" sz="2800" u="sng" dirty="0">
                <a:hlinkClick r:id="rId2"/>
              </a:rPr>
              <a:t>條</a:t>
            </a:r>
            <a:endParaRPr lang="zh-TW" altLang="zh-TW" sz="2800" dirty="0"/>
          </a:p>
          <a:p>
            <a:pPr algn="l"/>
            <a:r>
              <a:rPr lang="zh-TW" altLang="en-US" sz="3200" dirty="0"/>
              <a:t>對於男女以強暴、脅迫、恐嚇、催眠術或其他違反其意願之方法，而為</a:t>
            </a:r>
            <a:r>
              <a:rPr lang="zh-TW" altLang="en-US" sz="3200" dirty="0">
                <a:solidFill>
                  <a:srgbClr val="FF0000"/>
                </a:solidFill>
              </a:rPr>
              <a:t>猥褻</a:t>
            </a:r>
            <a:r>
              <a:rPr lang="zh-TW" altLang="en-US" sz="3200" dirty="0"/>
              <a:t>之行為者，處六月以上</a:t>
            </a:r>
            <a:r>
              <a:rPr lang="zh-TW" altLang="en-US" sz="3200" dirty="0">
                <a:solidFill>
                  <a:srgbClr val="FF0000"/>
                </a:solidFill>
              </a:rPr>
              <a:t>五年</a:t>
            </a:r>
            <a:r>
              <a:rPr lang="zh-TW" altLang="en-US" sz="3200" dirty="0"/>
              <a:t>以下有期徒刑</a:t>
            </a:r>
            <a:r>
              <a:rPr lang="zh-TW" altLang="en-US" sz="3200" dirty="0" smtClean="0"/>
              <a:t>。</a:t>
            </a:r>
            <a:endParaRPr lang="en-US" altLang="zh-TW" sz="3200" dirty="0" smtClean="0"/>
          </a:p>
          <a:p>
            <a:pPr algn="l"/>
            <a:r>
              <a:rPr lang="zh-TW" altLang="en-US" sz="3200" dirty="0"/>
              <a:t>民國</a:t>
            </a:r>
            <a:r>
              <a:rPr lang="en-US" altLang="zh-TW" sz="3200" dirty="0"/>
              <a:t>94</a:t>
            </a:r>
            <a:r>
              <a:rPr lang="zh-TW" altLang="en-US" sz="3200" dirty="0"/>
              <a:t>年增訂</a:t>
            </a:r>
            <a:r>
              <a:rPr lang="en-US" altLang="zh-TW" sz="3200" dirty="0"/>
              <a:t>《</a:t>
            </a:r>
            <a:r>
              <a:rPr lang="zh-TW" altLang="en-US" sz="3200" dirty="0"/>
              <a:t>性騷擾防治法</a:t>
            </a:r>
            <a:r>
              <a:rPr lang="en-US" altLang="zh-TW" sz="3200" dirty="0"/>
              <a:t>》</a:t>
            </a:r>
            <a:r>
              <a:rPr lang="zh-TW" altLang="en-US" sz="3200" dirty="0"/>
              <a:t>第</a:t>
            </a:r>
            <a:r>
              <a:rPr lang="en-US" altLang="zh-TW" sz="3200" dirty="0"/>
              <a:t>25</a:t>
            </a:r>
            <a:r>
              <a:rPr lang="zh-TW" altLang="en-US" sz="3200" dirty="0"/>
              <a:t>條後有了區分標準。強制猥褻要求必須達到「違反被害人意願」的強制程度（如壓制性自主權），若情節較輕微但</a:t>
            </a:r>
            <a:r>
              <a:rPr lang="zh-TW" altLang="en-US" sz="3200" dirty="0">
                <a:solidFill>
                  <a:srgbClr val="FF0000"/>
                </a:solidFill>
              </a:rPr>
              <a:t>未達壓制程度的突襲式私密處觸摸</a:t>
            </a:r>
            <a:r>
              <a:rPr lang="zh-TW" altLang="en-US" sz="3200" dirty="0"/>
              <a:t>，則適用性騷擾防治法的強制觸摸罪。</a:t>
            </a:r>
            <a:endParaRPr lang="zh-TW" altLang="zh-TW" sz="3200" dirty="0"/>
          </a:p>
        </p:txBody>
      </p:sp>
    </p:spTree>
    <p:extLst>
      <p:ext uri="{BB962C8B-B14F-4D97-AF65-F5344CB8AC3E}">
        <p14:creationId xmlns:p14="http://schemas.microsoft.com/office/powerpoint/2010/main" val="1959303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6271592" cy="533400"/>
          </a:xfrm>
        </p:spPr>
        <p:txBody>
          <a:bodyPr/>
          <a:lstStyle/>
          <a:p>
            <a:pPr algn="ctr"/>
            <a:r>
              <a:rPr lang="zh-TW" altLang="en-US" dirty="0" smtClean="0"/>
              <a:t>問題與討論</a:t>
            </a:r>
            <a:endParaRPr lang="zh-TW" altLang="en-US" dirty="0"/>
          </a:p>
        </p:txBody>
      </p:sp>
      <p:sp>
        <p:nvSpPr>
          <p:cNvPr id="5" name="矩形 4"/>
          <p:cNvSpPr/>
          <p:nvPr/>
        </p:nvSpPr>
        <p:spPr>
          <a:xfrm>
            <a:off x="251520" y="1556792"/>
            <a:ext cx="8568951" cy="4524315"/>
          </a:xfrm>
          <a:prstGeom prst="rect">
            <a:avLst/>
          </a:prstGeom>
        </p:spPr>
        <p:txBody>
          <a:bodyPr wrap="square">
            <a:spAutoFit/>
          </a:bodyPr>
          <a:lstStyle/>
          <a:p>
            <a:pPr algn="l"/>
            <a:r>
              <a:rPr lang="zh-TW" altLang="en-US" sz="3600" dirty="0" smtClean="0"/>
              <a:t>案例二</a:t>
            </a:r>
            <a:r>
              <a:rPr lang="zh-TW" altLang="zh-TW" sz="2800" dirty="0" smtClean="0"/>
              <a:t>：</a:t>
            </a:r>
            <a:endParaRPr lang="en-US" altLang="zh-TW" sz="2800" dirty="0" smtClean="0"/>
          </a:p>
          <a:p>
            <a:pPr algn="l"/>
            <a:r>
              <a:rPr lang="zh-TW" altLang="en-US" sz="3600" dirty="0" smtClean="0"/>
              <a:t>    </a:t>
            </a:r>
            <a:r>
              <a:rPr lang="zh-TW" altLang="zh-TW" sz="3600" dirty="0" smtClean="0"/>
              <a:t>美國</a:t>
            </a:r>
            <a:r>
              <a:rPr lang="zh-TW" altLang="zh-TW" sz="3600" dirty="0"/>
              <a:t>有一位七十多歲的外科醫生，在一次四個多小時的外科手術後，在辦公室和他的同事們聊天時說：「</a:t>
            </a:r>
            <a:r>
              <a:rPr lang="zh-TW" altLang="zh-TW" sz="3600" dirty="0">
                <a:solidFill>
                  <a:srgbClr val="FF0000"/>
                </a:solidFill>
              </a:rPr>
              <a:t>外科醫生還是男生比較適合啊！</a:t>
            </a:r>
            <a:r>
              <a:rPr lang="zh-TW" altLang="zh-TW" sz="3600" dirty="0"/>
              <a:t>」</a:t>
            </a:r>
          </a:p>
          <a:p>
            <a:pPr algn="l"/>
            <a:r>
              <a:rPr lang="en-US" altLang="zh-TW" sz="3600" dirty="0"/>
              <a:t>    </a:t>
            </a:r>
            <a:r>
              <a:rPr lang="zh-TW" altLang="zh-TW" sz="3600" dirty="0" smtClean="0"/>
              <a:t>不久</a:t>
            </a:r>
            <a:r>
              <a:rPr lang="zh-TW" altLang="zh-TW" sz="3600" dirty="0"/>
              <a:t>之後，這位醫生收到了同事的投訴。</a:t>
            </a:r>
          </a:p>
          <a:p>
            <a:pPr algn="l"/>
            <a:r>
              <a:rPr lang="zh-TW" altLang="zh-TW" sz="3600" dirty="0"/>
              <a:t>問題：請問同學認為這位醫生的言論</a:t>
            </a:r>
            <a:r>
              <a:rPr lang="zh-TW" altLang="zh-TW" sz="3600" dirty="0" smtClean="0"/>
              <a:t>是</a:t>
            </a:r>
            <a:endParaRPr lang="en-US" altLang="zh-TW" sz="3600" dirty="0" smtClean="0"/>
          </a:p>
          <a:p>
            <a:pPr algn="l"/>
            <a:r>
              <a:rPr lang="zh-TW" altLang="en-US" sz="3600" dirty="0"/>
              <a:t> </a:t>
            </a:r>
            <a:r>
              <a:rPr lang="zh-TW" altLang="en-US" sz="3600" dirty="0" smtClean="0"/>
              <a:t>          </a:t>
            </a:r>
            <a:r>
              <a:rPr lang="zh-TW" altLang="zh-TW" sz="3600" dirty="0" smtClean="0">
                <a:solidFill>
                  <a:srgbClr val="FF0000"/>
                </a:solidFill>
              </a:rPr>
              <a:t>性騷擾</a:t>
            </a:r>
            <a:r>
              <a:rPr lang="zh-TW" altLang="zh-TW" sz="3600" dirty="0"/>
              <a:t>還是</a:t>
            </a:r>
            <a:r>
              <a:rPr lang="zh-TW" altLang="zh-TW" sz="3600" dirty="0">
                <a:solidFill>
                  <a:srgbClr val="FF0000"/>
                </a:solidFill>
              </a:rPr>
              <a:t>性別歧視</a:t>
            </a:r>
            <a:r>
              <a:rPr lang="zh-TW" altLang="zh-TW" sz="3600" dirty="0"/>
              <a:t>？</a:t>
            </a:r>
            <a:endParaRPr lang="zh-TW" altLang="en-US" sz="3600" dirty="0"/>
          </a:p>
        </p:txBody>
      </p:sp>
    </p:spTree>
    <p:extLst>
      <p:ext uri="{BB962C8B-B14F-4D97-AF65-F5344CB8AC3E}">
        <p14:creationId xmlns:p14="http://schemas.microsoft.com/office/powerpoint/2010/main" val="2644392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r>
              <a:rPr lang="en-US" altLang="zh-TW" smtClean="0"/>
              <a:t>www.themegallery.com</a:t>
            </a:r>
            <a:endParaRPr lang="en-US" altLang="zh-TW"/>
          </a:p>
        </p:txBody>
      </p:sp>
      <p:sp>
        <p:nvSpPr>
          <p:cNvPr id="4" name="頁尾版面配置區 3"/>
          <p:cNvSpPr>
            <a:spLocks noGrp="1"/>
          </p:cNvSpPr>
          <p:nvPr>
            <p:ph type="ftr" sz="quarter" idx="11"/>
          </p:nvPr>
        </p:nvSpPr>
        <p:spPr/>
        <p:txBody>
          <a:bodyPr/>
          <a:lstStyle/>
          <a:p>
            <a:r>
              <a:rPr lang="en-US" altLang="zh-TW" smtClean="0"/>
              <a:t>LOGO</a:t>
            </a:r>
            <a:endParaRPr lang="en-US" altLang="zh-TW"/>
          </a:p>
        </p:txBody>
      </p:sp>
      <p:sp>
        <p:nvSpPr>
          <p:cNvPr id="2" name="標題 1"/>
          <p:cNvSpPr>
            <a:spLocks noGrp="1"/>
          </p:cNvSpPr>
          <p:nvPr>
            <p:ph type="title" idx="4294967295"/>
          </p:nvPr>
        </p:nvSpPr>
        <p:spPr>
          <a:xfrm>
            <a:off x="1828800" y="714375"/>
            <a:ext cx="6271592" cy="533400"/>
          </a:xfrm>
        </p:spPr>
        <p:txBody>
          <a:bodyPr/>
          <a:lstStyle/>
          <a:p>
            <a:pPr algn="ctr"/>
            <a:r>
              <a:rPr lang="zh-TW" altLang="en-US" dirty="0" smtClean="0"/>
              <a:t>問題與討論</a:t>
            </a:r>
            <a:endParaRPr lang="zh-TW" altLang="en-US" dirty="0"/>
          </a:p>
        </p:txBody>
      </p:sp>
      <p:sp>
        <p:nvSpPr>
          <p:cNvPr id="5" name="矩形 4"/>
          <p:cNvSpPr/>
          <p:nvPr/>
        </p:nvSpPr>
        <p:spPr>
          <a:xfrm>
            <a:off x="251520" y="1556792"/>
            <a:ext cx="8568951" cy="4524315"/>
          </a:xfrm>
          <a:prstGeom prst="rect">
            <a:avLst/>
          </a:prstGeom>
        </p:spPr>
        <p:txBody>
          <a:bodyPr wrap="square">
            <a:spAutoFit/>
          </a:bodyPr>
          <a:lstStyle/>
          <a:p>
            <a:pPr algn="l"/>
            <a:r>
              <a:rPr lang="zh-TW" altLang="en-US" sz="3600" dirty="0" smtClean="0"/>
              <a:t>說明</a:t>
            </a:r>
            <a:r>
              <a:rPr lang="zh-TW" altLang="zh-TW" sz="2800" dirty="0" smtClean="0"/>
              <a:t>：</a:t>
            </a:r>
            <a:endParaRPr lang="en-US" altLang="zh-TW" sz="2800" dirty="0" smtClean="0"/>
          </a:p>
          <a:p>
            <a:pPr algn="l"/>
            <a:r>
              <a:rPr lang="zh-TW" altLang="zh-TW" sz="3600" dirty="0"/>
              <a:t>性別平等工作法</a:t>
            </a:r>
            <a:r>
              <a:rPr lang="zh-TW" altLang="zh-TW" sz="3600" dirty="0">
                <a:solidFill>
                  <a:srgbClr val="FF0000"/>
                </a:solidFill>
              </a:rPr>
              <a:t>第</a:t>
            </a:r>
            <a:r>
              <a:rPr lang="en-US" altLang="zh-TW" sz="3600" dirty="0">
                <a:solidFill>
                  <a:srgbClr val="FF0000"/>
                </a:solidFill>
              </a:rPr>
              <a:t>12</a:t>
            </a:r>
            <a:r>
              <a:rPr lang="zh-TW" altLang="zh-TW" sz="3600" dirty="0">
                <a:solidFill>
                  <a:srgbClr val="FF0000"/>
                </a:solidFill>
              </a:rPr>
              <a:t>條</a:t>
            </a:r>
          </a:p>
          <a:p>
            <a:pPr algn="l"/>
            <a:r>
              <a:rPr lang="zh-TW" altLang="zh-TW" sz="3600" dirty="0"/>
              <a:t>本法所稱性騷擾，謂下列二款情形之一：</a:t>
            </a:r>
            <a:r>
              <a:rPr lang="en-US" altLang="zh-TW" sz="3600" dirty="0"/>
              <a:t/>
            </a:r>
            <a:br>
              <a:rPr lang="en-US" altLang="zh-TW" sz="3600" dirty="0"/>
            </a:br>
            <a:r>
              <a:rPr lang="zh-TW" altLang="zh-TW" sz="3600" dirty="0"/>
              <a:t>一、受僱者於執行職務時，任何人以性</a:t>
            </a:r>
            <a:r>
              <a:rPr lang="zh-TW" altLang="zh-TW" sz="3600" dirty="0" smtClean="0"/>
              <a:t>要</a:t>
            </a:r>
            <a:endParaRPr lang="en-US" altLang="zh-TW" sz="3600" dirty="0" smtClean="0"/>
          </a:p>
          <a:p>
            <a:pPr algn="l"/>
            <a:r>
              <a:rPr lang="zh-TW" altLang="en-US" sz="3600" dirty="0"/>
              <a:t> </a:t>
            </a:r>
            <a:r>
              <a:rPr lang="zh-TW" altLang="en-US" sz="3600" dirty="0" smtClean="0"/>
              <a:t>       </a:t>
            </a:r>
            <a:r>
              <a:rPr lang="zh-TW" altLang="zh-TW" sz="3600" dirty="0" smtClean="0"/>
              <a:t>求、具有</a:t>
            </a:r>
            <a:r>
              <a:rPr lang="zh-TW" altLang="zh-TW" sz="3600" dirty="0"/>
              <a:t>性意味或</a:t>
            </a:r>
            <a:r>
              <a:rPr lang="zh-TW" altLang="zh-TW" sz="3600" dirty="0">
                <a:solidFill>
                  <a:srgbClr val="FF0000"/>
                </a:solidFill>
              </a:rPr>
              <a:t>性別歧視之言詞</a:t>
            </a:r>
            <a:r>
              <a:rPr lang="zh-TW" altLang="zh-TW" sz="3600" dirty="0" smtClean="0"/>
              <a:t>或</a:t>
            </a:r>
            <a:endParaRPr lang="en-US" altLang="zh-TW" sz="3600" dirty="0" smtClean="0"/>
          </a:p>
          <a:p>
            <a:pPr algn="l"/>
            <a:r>
              <a:rPr lang="zh-TW" altLang="en-US" sz="3600" dirty="0"/>
              <a:t> </a:t>
            </a:r>
            <a:r>
              <a:rPr lang="zh-TW" altLang="en-US" sz="3600" dirty="0" smtClean="0"/>
              <a:t>       </a:t>
            </a:r>
            <a:r>
              <a:rPr lang="zh-TW" altLang="zh-TW" sz="3600" dirty="0" smtClean="0"/>
              <a:t>行為</a:t>
            </a:r>
            <a:r>
              <a:rPr lang="zh-TW" altLang="zh-TW" sz="3600" dirty="0"/>
              <a:t>，</a:t>
            </a:r>
            <a:r>
              <a:rPr lang="zh-TW" altLang="zh-TW" sz="3600" dirty="0" smtClean="0"/>
              <a:t>對其造成</a:t>
            </a:r>
            <a:r>
              <a:rPr lang="zh-TW" altLang="zh-TW" sz="3600" dirty="0">
                <a:solidFill>
                  <a:srgbClr val="FF0000"/>
                </a:solidFill>
              </a:rPr>
              <a:t>敵意性</a:t>
            </a:r>
            <a:r>
              <a:rPr lang="zh-TW" altLang="zh-TW" sz="3600" dirty="0"/>
              <a:t>、脅迫性或</a:t>
            </a:r>
            <a:r>
              <a:rPr lang="zh-TW" altLang="zh-TW" sz="3600" dirty="0" smtClean="0"/>
              <a:t>冒</a:t>
            </a:r>
            <a:endParaRPr lang="en-US" altLang="zh-TW" sz="3600" dirty="0" smtClean="0"/>
          </a:p>
          <a:p>
            <a:pPr algn="l"/>
            <a:r>
              <a:rPr lang="zh-TW" altLang="en-US" sz="3600" dirty="0"/>
              <a:t> </a:t>
            </a:r>
            <a:r>
              <a:rPr lang="zh-TW" altLang="en-US" sz="3600" dirty="0" smtClean="0"/>
              <a:t>       </a:t>
            </a:r>
            <a:r>
              <a:rPr lang="zh-TW" altLang="zh-TW" sz="3600" dirty="0" smtClean="0"/>
              <a:t>犯</a:t>
            </a:r>
            <a:r>
              <a:rPr lang="zh-TW" altLang="zh-TW" sz="3600" dirty="0"/>
              <a:t>性之</a:t>
            </a:r>
            <a:r>
              <a:rPr lang="zh-TW" altLang="zh-TW" sz="3600" dirty="0">
                <a:solidFill>
                  <a:srgbClr val="FF0000"/>
                </a:solidFill>
              </a:rPr>
              <a:t>工作</a:t>
            </a:r>
            <a:r>
              <a:rPr lang="zh-TW" altLang="zh-TW" sz="3600" dirty="0" smtClean="0">
                <a:solidFill>
                  <a:srgbClr val="FF0000"/>
                </a:solidFill>
              </a:rPr>
              <a:t>環境</a:t>
            </a:r>
            <a:r>
              <a:rPr lang="zh-TW" altLang="zh-TW" sz="3600" dirty="0"/>
              <a:t>，致侵犯或干擾其</a:t>
            </a:r>
            <a:r>
              <a:rPr lang="zh-TW" altLang="zh-TW" sz="3600" dirty="0" smtClean="0"/>
              <a:t>人</a:t>
            </a:r>
            <a:endParaRPr lang="en-US" altLang="zh-TW" sz="3600" dirty="0" smtClean="0"/>
          </a:p>
          <a:p>
            <a:pPr algn="l"/>
            <a:r>
              <a:rPr lang="zh-TW" altLang="en-US" sz="3600" dirty="0"/>
              <a:t> </a:t>
            </a:r>
            <a:r>
              <a:rPr lang="zh-TW" altLang="en-US" sz="3600" dirty="0" smtClean="0"/>
              <a:t>       </a:t>
            </a:r>
            <a:r>
              <a:rPr lang="zh-TW" altLang="zh-TW" sz="3600" dirty="0" smtClean="0"/>
              <a:t>格</a:t>
            </a:r>
            <a:r>
              <a:rPr lang="zh-TW" altLang="zh-TW" sz="3600" dirty="0"/>
              <a:t>尊嚴、</a:t>
            </a:r>
            <a:r>
              <a:rPr lang="zh-TW" altLang="zh-TW" sz="3600" dirty="0" smtClean="0"/>
              <a:t>人身自由或</a:t>
            </a:r>
            <a:r>
              <a:rPr lang="zh-TW" altLang="zh-TW" sz="3600" dirty="0">
                <a:solidFill>
                  <a:srgbClr val="FF0000"/>
                </a:solidFill>
              </a:rPr>
              <a:t>影響</a:t>
            </a:r>
            <a:r>
              <a:rPr lang="zh-TW" altLang="zh-TW" sz="3600" dirty="0" smtClean="0">
                <a:solidFill>
                  <a:srgbClr val="FF0000"/>
                </a:solidFill>
              </a:rPr>
              <a:t>其工作表現</a:t>
            </a:r>
            <a:endParaRPr lang="zh-TW" altLang="en-US" sz="3600" dirty="0">
              <a:solidFill>
                <a:srgbClr val="FF0000"/>
              </a:solidFill>
            </a:endParaRPr>
          </a:p>
        </p:txBody>
      </p:sp>
    </p:spTree>
    <p:extLst>
      <p:ext uri="{BB962C8B-B14F-4D97-AF65-F5344CB8AC3E}">
        <p14:creationId xmlns:p14="http://schemas.microsoft.com/office/powerpoint/2010/main" val="697062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00100" y="6253483"/>
            <a:ext cx="6859379" cy="461665"/>
          </a:xfrm>
          <a:prstGeom prst="rect">
            <a:avLst/>
          </a:prstGeom>
          <a:solidFill>
            <a:srgbClr val="006600"/>
          </a:solidFill>
        </p:spPr>
        <p:txBody>
          <a:bodyPr wrap="square">
            <a:spAutoFit/>
          </a:bodyPr>
          <a:lstStyle/>
          <a:p>
            <a:pPr lvl="0" algn="ctr" eaLnBrk="0" hangingPunct="0">
              <a:spcBef>
                <a:spcPts val="600"/>
              </a:spcBef>
              <a:buClr>
                <a:srgbClr val="FE8637"/>
              </a:buClr>
              <a:buSzPct val="70000"/>
            </a:pPr>
            <a:r>
              <a:rPr kumimoji="0" lang="en-US" altLang="zh-TW" sz="2400" spc="50" dirty="0">
                <a:ln w="11430">
                  <a:noFill/>
                </a:ln>
                <a:solidFill>
                  <a:srgbClr val="FFFFFF"/>
                </a:solidFill>
                <a:effectLst>
                  <a:outerShdw blurRad="50800" dist="38100" dir="5400000" algn="t" rotWithShape="0">
                    <a:prstClr val="black">
                      <a:alpha val="40000"/>
                    </a:prstClr>
                  </a:outerShdw>
                </a:effectLst>
                <a:latin typeface="Rage Italic" pitchFamily="66" charset="0"/>
                <a:ea typeface="新細明體"/>
              </a:rPr>
              <a:t>Let’s go, hand in </a:t>
            </a:r>
            <a:r>
              <a:rPr kumimoji="0" lang="en-US" altLang="zh-TW" sz="2400" spc="50" dirty="0" smtClean="0">
                <a:ln w="11430">
                  <a:noFill/>
                </a:ln>
                <a:solidFill>
                  <a:srgbClr val="FFFFFF"/>
                </a:solidFill>
                <a:effectLst>
                  <a:outerShdw blurRad="50800" dist="38100" dir="5400000" algn="t" rotWithShape="0">
                    <a:prstClr val="black">
                      <a:alpha val="40000"/>
                    </a:prstClr>
                  </a:outerShdw>
                </a:effectLst>
                <a:latin typeface="Rage Italic" pitchFamily="66" charset="0"/>
                <a:ea typeface="新細明體"/>
              </a:rPr>
              <a:t>hand.</a:t>
            </a:r>
            <a:r>
              <a:rPr kumimoji="0" lang="zh-TW" altLang="en-US" sz="2400" spc="50" dirty="0" smtClean="0">
                <a:ln w="11430">
                  <a:noFill/>
                </a:ln>
                <a:solidFill>
                  <a:srgbClr val="FFFFFF"/>
                </a:solidFill>
                <a:effectLst>
                  <a:outerShdw blurRad="50800" dist="38100" dir="5400000" algn="t" rotWithShape="0">
                    <a:prstClr val="black">
                      <a:alpha val="40000"/>
                    </a:prstClr>
                  </a:outerShdw>
                </a:effectLst>
                <a:latin typeface="Rage Italic" pitchFamily="66" charset="0"/>
                <a:ea typeface="新細明體"/>
              </a:rPr>
              <a:t> </a:t>
            </a:r>
            <a:r>
              <a:rPr lang="zh-TW" altLang="en-US" sz="2400" dirty="0" smtClean="0">
                <a:solidFill>
                  <a:srgbClr val="FFFFFF"/>
                </a:solidFill>
                <a:latin typeface="華康海報體W9"/>
                <a:ea typeface="華康海報體W9"/>
                <a:cs typeface="華康海報體W9"/>
              </a:rPr>
              <a:t>手</a:t>
            </a:r>
            <a:r>
              <a:rPr lang="zh-TW" altLang="en-US" sz="2400" dirty="0">
                <a:solidFill>
                  <a:srgbClr val="FFFFFF"/>
                </a:solidFill>
                <a:latin typeface="華康海報體W9"/>
                <a:ea typeface="華康海報體W9"/>
                <a:cs typeface="華康海報體W9"/>
              </a:rPr>
              <a:t>牽手，一起</a:t>
            </a:r>
            <a:r>
              <a:rPr lang="zh-TW" altLang="en-US" sz="2400" dirty="0" smtClean="0">
                <a:solidFill>
                  <a:srgbClr val="FFFFFF"/>
                </a:solidFill>
                <a:latin typeface="華康海報體W9"/>
                <a:ea typeface="華康海報體W9"/>
                <a:cs typeface="華康海報體W9"/>
              </a:rPr>
              <a:t>向前走</a:t>
            </a:r>
            <a:endParaRPr lang="zh-TW" altLang="en-US" sz="2400" dirty="0">
              <a:solidFill>
                <a:srgbClr val="FFFFFF"/>
              </a:solidFill>
              <a:latin typeface="華康海報體W9"/>
              <a:ea typeface="華康海報體W9"/>
              <a:cs typeface="華康海報體W9"/>
            </a:endParaRPr>
          </a:p>
        </p:txBody>
      </p:sp>
      <p:sp>
        <p:nvSpPr>
          <p:cNvPr id="86021" name="WordArt 5"/>
          <p:cNvSpPr>
            <a:spLocks noChangeArrowheads="1" noChangeShapeType="1" noTextEdit="1"/>
          </p:cNvSpPr>
          <p:nvPr/>
        </p:nvSpPr>
        <p:spPr bwMode="grayWhite">
          <a:xfrm>
            <a:off x="4643438" y="5143512"/>
            <a:ext cx="3886200" cy="533400"/>
          </a:xfrm>
          <a:prstGeom prst="rect">
            <a:avLst/>
          </a:prstGeom>
        </p:spPr>
        <p:txBody>
          <a:bodyPr wrap="none" fromWordArt="1">
            <a:prstTxWarp prst="textDeflate">
              <a:avLst>
                <a:gd name="adj" fmla="val 0"/>
              </a:avLst>
            </a:prstTxWarp>
          </a:bodyPr>
          <a:lstStyle/>
          <a:p>
            <a:pPr algn="ctr"/>
            <a:r>
              <a:rPr lang="en-US" altLang="zh-TW" sz="3600" kern="10" dirty="0">
                <a:ln w="19050">
                  <a:solidFill>
                    <a:srgbClr val="FFFFFF"/>
                  </a:solidFill>
                  <a:round/>
                  <a:headEnd/>
                  <a:tailEnd/>
                </a:ln>
                <a:gradFill rotWithShape="1">
                  <a:gsLst>
                    <a:gs pos="0">
                      <a:schemeClr val="tx2"/>
                    </a:gs>
                    <a:gs pos="100000">
                      <a:schemeClr val="accent1"/>
                    </a:gs>
                  </a:gsLst>
                  <a:lin ang="0" scaled="1"/>
                </a:gradFill>
                <a:effectLst>
                  <a:outerShdw dist="53882" dir="2700000" algn="ctr" rotWithShape="0">
                    <a:schemeClr val="tx1">
                      <a:alpha val="50000"/>
                    </a:schemeClr>
                  </a:outerShdw>
                </a:effectLst>
                <a:latin typeface="Arial"/>
                <a:cs typeface="Arial"/>
              </a:rPr>
              <a:t>Thank You !</a:t>
            </a:r>
            <a:endParaRPr lang="zh-TW" altLang="en-US" sz="3600" kern="10" dirty="0">
              <a:ln w="19050">
                <a:solidFill>
                  <a:srgbClr val="FFFFFF"/>
                </a:solidFill>
                <a:round/>
                <a:headEnd/>
                <a:tailEnd/>
              </a:ln>
              <a:gradFill rotWithShape="1">
                <a:gsLst>
                  <a:gs pos="0">
                    <a:schemeClr val="tx2"/>
                  </a:gs>
                  <a:gs pos="100000">
                    <a:schemeClr val="accent1"/>
                  </a:gs>
                </a:gsLst>
                <a:lin ang="0" scaled="1"/>
              </a:gradFill>
              <a:effectLst>
                <a:outerShdw dist="53882" dir="2700000" algn="ctr" rotWithShape="0">
                  <a:schemeClr val="tx1">
                    <a:alpha val="50000"/>
                  </a:schemeClr>
                </a:outerShdw>
              </a:effectLst>
              <a:latin typeface="Arial"/>
              <a:cs typeface="Arial"/>
            </a:endParaRPr>
          </a:p>
        </p:txBody>
      </p:sp>
      <p:pic>
        <p:nvPicPr>
          <p:cNvPr id="7" name="Picture 1"/>
          <p:cNvPicPr>
            <a:picLocks noChangeAspect="1" noChangeArrowheads="1"/>
          </p:cNvPicPr>
          <p:nvPr/>
        </p:nvPicPr>
        <p:blipFill>
          <a:blip r:embed="rId2" cstate="print"/>
          <a:srcRect l="41747" r="1981"/>
          <a:stretch>
            <a:fillRect/>
          </a:stretch>
        </p:blipFill>
        <p:spPr bwMode="auto">
          <a:xfrm>
            <a:off x="4429124" y="1214422"/>
            <a:ext cx="4286280" cy="3643335"/>
          </a:xfrm>
          <a:prstGeom prst="rect">
            <a:avLst/>
          </a:prstGeom>
          <a:ln>
            <a:noFill/>
          </a:ln>
          <a:effectLst>
            <a:softEdge rad="112500"/>
          </a:effectLst>
        </p:spPr>
      </p:pic>
      <p:pic>
        <p:nvPicPr>
          <p:cNvPr id="8" name="圖片 7" descr="S__10616839.jpg"/>
          <p:cNvPicPr>
            <a:picLocks noChangeAspect="1"/>
          </p:cNvPicPr>
          <p:nvPr/>
        </p:nvPicPr>
        <p:blipFill>
          <a:blip r:embed="rId3" cstate="print"/>
          <a:stretch>
            <a:fillRect/>
          </a:stretch>
        </p:blipFill>
        <p:spPr>
          <a:xfrm>
            <a:off x="7429521" y="285727"/>
            <a:ext cx="1394458" cy="9067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6021"/>
                                        </p:tgtEl>
                                        <p:attrNameLst>
                                          <p:attrName>style.visibility</p:attrName>
                                        </p:attrNameLst>
                                      </p:cBhvr>
                                      <p:to>
                                        <p:strVal val="visible"/>
                                      </p:to>
                                    </p:set>
                                    <p:anim calcmode="lin" valueType="num">
                                      <p:cBhvr>
                                        <p:cTn id="7" dur="500" fill="hold"/>
                                        <p:tgtEl>
                                          <p:spTgt spid="86021"/>
                                        </p:tgtEl>
                                        <p:attrNameLst>
                                          <p:attrName>ppt_w</p:attrName>
                                        </p:attrNameLst>
                                      </p:cBhvr>
                                      <p:tavLst>
                                        <p:tav tm="0">
                                          <p:val>
                                            <p:fltVal val="0"/>
                                          </p:val>
                                        </p:tav>
                                        <p:tav tm="100000">
                                          <p:val>
                                            <p:strVal val="#ppt_w"/>
                                          </p:val>
                                        </p:tav>
                                      </p:tavLst>
                                    </p:anim>
                                    <p:anim calcmode="lin" valueType="num">
                                      <p:cBhvr>
                                        <p:cTn id="8" dur="500" fill="hold"/>
                                        <p:tgtEl>
                                          <p:spTgt spid="86021"/>
                                        </p:tgtEl>
                                        <p:attrNameLst>
                                          <p:attrName>ppt_h</p:attrName>
                                        </p:attrNameLst>
                                      </p:cBhvr>
                                      <p:tavLst>
                                        <p:tav tm="0">
                                          <p:val>
                                            <p:fltVal val="0"/>
                                          </p:val>
                                        </p:tav>
                                        <p:tav tm="100000">
                                          <p:val>
                                            <p:strVal val="#ppt_h"/>
                                          </p:val>
                                        </p:tav>
                                      </p:tavLst>
                                    </p:anim>
                                    <p:animEffect transition="in" filter="fade">
                                      <p:cBhvr>
                                        <p:cTn id="9" dur="500"/>
                                        <p:tgtEl>
                                          <p:spTgt spid="86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1" grpId="0" animBg="1"/>
    </p:bldLst>
  </p:timing>
</p:sld>
</file>

<file path=ppt/theme/theme1.xml><?xml version="1.0" encoding="utf-8"?>
<a:theme xmlns:a="http://schemas.openxmlformats.org/drawingml/2006/main" name="常用238TGp_spraut_light _v2">
  <a:themeElements>
    <a:clrScheme name="235TGp_report_light 2">
      <a:dk1>
        <a:srgbClr val="30311D"/>
      </a:dk1>
      <a:lt1>
        <a:srgbClr val="FFFFFF"/>
      </a:lt1>
      <a:dk2>
        <a:srgbClr val="FF6600"/>
      </a:dk2>
      <a:lt2>
        <a:srgbClr val="C0C0C0"/>
      </a:lt2>
      <a:accent1>
        <a:srgbClr val="3FB564"/>
      </a:accent1>
      <a:accent2>
        <a:srgbClr val="15A2E9"/>
      </a:accent2>
      <a:accent3>
        <a:srgbClr val="FFFFFF"/>
      </a:accent3>
      <a:accent4>
        <a:srgbClr val="272817"/>
      </a:accent4>
      <a:accent5>
        <a:srgbClr val="AFD7B8"/>
      </a:accent5>
      <a:accent6>
        <a:srgbClr val="1292D3"/>
      </a:accent6>
      <a:hlink>
        <a:srgbClr val="F5B821"/>
      </a:hlink>
      <a:folHlink>
        <a:srgbClr val="A1A18B"/>
      </a:folHlink>
    </a:clrScheme>
    <a:fontScheme name="235TGp_report_ligh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zh-TW"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zh-TW" sz="1800" b="1" i="0" u="none" strike="noStrike" cap="none" normalizeH="0" baseline="0" smtClean="0">
            <a:ln>
              <a:noFill/>
            </a:ln>
            <a:solidFill>
              <a:schemeClr val="tx1"/>
            </a:solidFill>
            <a:effectLst/>
            <a:latin typeface="Arial" charset="0"/>
          </a:defRPr>
        </a:defPPr>
      </a:lstStyle>
    </a:lnDef>
  </a:objectDefaults>
  <a:extraClrSchemeLst>
    <a:extraClrScheme>
      <a:clrScheme name="235TGp_report_light 1">
        <a:dk1>
          <a:srgbClr val="000000"/>
        </a:dk1>
        <a:lt1>
          <a:srgbClr val="FFFFFF"/>
        </a:lt1>
        <a:dk2>
          <a:srgbClr val="1367BB"/>
        </a:dk2>
        <a:lt2>
          <a:srgbClr val="C0C0C0"/>
        </a:lt2>
        <a:accent1>
          <a:srgbClr val="009999"/>
        </a:accent1>
        <a:accent2>
          <a:srgbClr val="E06918"/>
        </a:accent2>
        <a:accent3>
          <a:srgbClr val="FFFFFF"/>
        </a:accent3>
        <a:accent4>
          <a:srgbClr val="000000"/>
        </a:accent4>
        <a:accent5>
          <a:srgbClr val="AACACA"/>
        </a:accent5>
        <a:accent6>
          <a:srgbClr val="CB5E15"/>
        </a:accent6>
        <a:hlink>
          <a:srgbClr val="4CC737"/>
        </a:hlink>
        <a:folHlink>
          <a:srgbClr val="90A8B0"/>
        </a:folHlink>
      </a:clrScheme>
      <a:clrMap bg1="lt1" tx1="dk1" bg2="lt2" tx2="dk2" accent1="accent1" accent2="accent2" accent3="accent3" accent4="accent4" accent5="accent5" accent6="accent6" hlink="hlink" folHlink="folHlink"/>
    </a:extraClrScheme>
    <a:extraClrScheme>
      <a:clrScheme name="235TGp_report_light 2">
        <a:dk1>
          <a:srgbClr val="30311D"/>
        </a:dk1>
        <a:lt1>
          <a:srgbClr val="FFFFFF"/>
        </a:lt1>
        <a:dk2>
          <a:srgbClr val="FF6600"/>
        </a:dk2>
        <a:lt2>
          <a:srgbClr val="C0C0C0"/>
        </a:lt2>
        <a:accent1>
          <a:srgbClr val="3FB564"/>
        </a:accent1>
        <a:accent2>
          <a:srgbClr val="15A2E9"/>
        </a:accent2>
        <a:accent3>
          <a:srgbClr val="FFFFFF"/>
        </a:accent3>
        <a:accent4>
          <a:srgbClr val="272817"/>
        </a:accent4>
        <a:accent5>
          <a:srgbClr val="AFD7B8"/>
        </a:accent5>
        <a:accent6>
          <a:srgbClr val="1292D3"/>
        </a:accent6>
        <a:hlink>
          <a:srgbClr val="F5B821"/>
        </a:hlink>
        <a:folHlink>
          <a:srgbClr val="A1A18B"/>
        </a:folHlink>
      </a:clrScheme>
      <a:clrMap bg1="lt1" tx1="dk1" bg2="lt2" tx2="dk2" accent1="accent1" accent2="accent2" accent3="accent3" accent4="accent4" accent5="accent5" accent6="accent6" hlink="hlink" folHlink="folHlink"/>
    </a:extraClrScheme>
    <a:extraClrScheme>
      <a:clrScheme name="235TGp_report_light 3">
        <a:dk1>
          <a:srgbClr val="30311D"/>
        </a:dk1>
        <a:lt1>
          <a:srgbClr val="FFFFFF"/>
        </a:lt1>
        <a:dk2>
          <a:srgbClr val="44808E"/>
        </a:dk2>
        <a:lt2>
          <a:srgbClr val="DDDDDD"/>
        </a:lt2>
        <a:accent1>
          <a:srgbClr val="D24F4C"/>
        </a:accent1>
        <a:accent2>
          <a:srgbClr val="276EEF"/>
        </a:accent2>
        <a:accent3>
          <a:srgbClr val="FFFFFF"/>
        </a:accent3>
        <a:accent4>
          <a:srgbClr val="272817"/>
        </a:accent4>
        <a:accent5>
          <a:srgbClr val="E5B2B2"/>
        </a:accent5>
        <a:accent6>
          <a:srgbClr val="2263D9"/>
        </a:accent6>
        <a:hlink>
          <a:srgbClr val="64C3F2"/>
        </a:hlink>
        <a:folHlink>
          <a:srgbClr val="A1A1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2993</TotalTime>
  <Words>2090</Words>
  <Application>Microsoft Office PowerPoint</Application>
  <PresentationFormat>如螢幕大小 (4:3)</PresentationFormat>
  <Paragraphs>180</Paragraphs>
  <Slides>34</Slides>
  <Notes>0</Notes>
  <HiddenSlides>0</HiddenSlides>
  <MMClips>0</MMClips>
  <ScaleCrop>false</ScaleCrop>
  <HeadingPairs>
    <vt:vector size="6" baseType="variant">
      <vt:variant>
        <vt:lpstr>佈景主題</vt:lpstr>
      </vt:variant>
      <vt:variant>
        <vt:i4>1</vt:i4>
      </vt:variant>
      <vt:variant>
        <vt:lpstr>內嵌 OLE 伺服程式</vt:lpstr>
      </vt:variant>
      <vt:variant>
        <vt:i4>1</vt:i4>
      </vt:variant>
      <vt:variant>
        <vt:lpstr>投影片標題</vt:lpstr>
      </vt:variant>
      <vt:variant>
        <vt:i4>34</vt:i4>
      </vt:variant>
    </vt:vector>
  </HeadingPairs>
  <TitlesOfParts>
    <vt:vector size="36" baseType="lpstr">
      <vt:lpstr>常用238TGp_spraut_light _v2</vt:lpstr>
      <vt:lpstr>Image</vt:lpstr>
      <vt:lpstr>PowerPoint 簡報</vt:lpstr>
      <vt:lpstr>目  錄</vt:lpstr>
      <vt:lpstr>性別平等工作法 112.08.16修訂</vt:lpstr>
      <vt:lpstr>自由時報101.10.09</vt:lpstr>
      <vt:lpstr>性別平等工作法 </vt:lpstr>
      <vt:lpstr>高級中等學校建教合作實施及建教生權益保障法110.06.16修正</vt:lpstr>
      <vt:lpstr>性別平等工作法</vt:lpstr>
      <vt:lpstr>性別平等工作法 </vt:lpstr>
      <vt:lpstr>性別平等工作法 </vt:lpstr>
      <vt:lpstr>性別平等工作法 </vt:lpstr>
      <vt:lpstr>性別平等工作法</vt:lpstr>
      <vt:lpstr>性別平等工作法</vt:lpstr>
      <vt:lpstr>性別平等工作法</vt:lpstr>
      <vt:lpstr>性別平等工作法</vt:lpstr>
      <vt:lpstr>性別平等工作法施行細則</vt:lpstr>
      <vt:lpstr>性別平等工作法施行細則</vt:lpstr>
      <vt:lpstr>性騷擾防治法</vt:lpstr>
      <vt:lpstr>性騷擾防治法</vt:lpstr>
      <vt:lpstr>性騷擾防治法</vt:lpstr>
      <vt:lpstr>性騷擾防治法</vt:lpstr>
      <vt:lpstr>性騷擾防治法</vt:lpstr>
      <vt:lpstr>性騷擾防治法</vt:lpstr>
      <vt:lpstr>性騷擾防治法</vt:lpstr>
      <vt:lpstr>性騷擾防治法</vt:lpstr>
      <vt:lpstr>性別平等教育法</vt:lpstr>
      <vt:lpstr>性別平等教育法</vt:lpstr>
      <vt:lpstr>性別平等教育法</vt:lpstr>
      <vt:lpstr>性別平等教育法</vt:lpstr>
      <vt:lpstr>問題與討論</vt:lpstr>
      <vt:lpstr>問題與討論</vt:lpstr>
      <vt:lpstr>問題與討論</vt:lpstr>
      <vt:lpstr>問題與討論</vt:lpstr>
      <vt:lpstr>問題與討論</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Tcuser</dc:creator>
  <cp:lastModifiedBy>CHVS-USER2</cp:lastModifiedBy>
  <cp:revision>426</cp:revision>
  <dcterms:created xsi:type="dcterms:W3CDTF">2016-12-16T03:02:42Z</dcterms:created>
  <dcterms:modified xsi:type="dcterms:W3CDTF">2026-07-09T01:58:19Z</dcterms:modified>
</cp:coreProperties>
</file>